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7" r:id="rId3"/>
    <p:sldId id="602" r:id="rId4"/>
    <p:sldId id="547" r:id="rId5"/>
    <p:sldId id="548" r:id="rId6"/>
    <p:sldId id="576" r:id="rId7"/>
  </p:sldIdLst>
  <p:sldSz cx="12192000" cy="6858000"/>
  <p:notesSz cx="6858000" cy="99456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CCFF"/>
    <a:srgbClr val="CCFFFF"/>
    <a:srgbClr val="FFCCCC"/>
    <a:srgbClr val="02E8EE"/>
    <a:srgbClr val="EC04EC"/>
    <a:srgbClr val="E70988"/>
    <a:srgbClr val="FF9900"/>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987" autoAdjust="0"/>
    <p:restoredTop sz="93891" autoAdjust="0"/>
  </p:normalViewPr>
  <p:slideViewPr>
    <p:cSldViewPr snapToGrid="0">
      <p:cViewPr varScale="1">
        <p:scale>
          <a:sx n="116" d="100"/>
          <a:sy n="116" d="100"/>
        </p:scale>
        <p:origin x="336" y="108"/>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98475"/>
          </a:xfrm>
          <a:prstGeom prst="rect">
            <a:avLst/>
          </a:prstGeom>
        </p:spPr>
        <p:txBody>
          <a:bodyPr vert="horz" lIns="91440" tIns="45720" rIns="91440" bIns="45720" rtlCol="0"/>
          <a:lstStyle>
            <a:lvl1pPr algn="r">
              <a:defRPr sz="1200"/>
            </a:lvl1pPr>
          </a:lstStyle>
          <a:p>
            <a:fld id="{393A2512-2C13-4FAE-AAE0-2A17806CEBA8}" type="datetimeFigureOut">
              <a:rPr kumimoji="1" lang="ja-JP" altLang="en-US" smtClean="0"/>
              <a:t>2019/3/15</a:t>
            </a:fld>
            <a:endParaRPr kumimoji="1" lang="ja-JP" altLang="en-US"/>
          </a:p>
        </p:txBody>
      </p:sp>
      <p:sp>
        <p:nvSpPr>
          <p:cNvPr id="4" name="フッター プレースホルダー 3"/>
          <p:cNvSpPr>
            <a:spLocks noGrp="1"/>
          </p:cNvSpPr>
          <p:nvPr>
            <p:ph type="ftr" sz="quarter" idx="2"/>
          </p:nvPr>
        </p:nvSpPr>
        <p:spPr>
          <a:xfrm>
            <a:off x="0" y="9447213"/>
            <a:ext cx="2971800"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9447213"/>
            <a:ext cx="2971800" cy="498475"/>
          </a:xfrm>
          <a:prstGeom prst="rect">
            <a:avLst/>
          </a:prstGeom>
        </p:spPr>
        <p:txBody>
          <a:bodyPr vert="horz" lIns="91440" tIns="45720" rIns="91440" bIns="45720" rtlCol="0" anchor="b"/>
          <a:lstStyle>
            <a:lvl1pPr algn="r">
              <a:defRPr sz="1200"/>
            </a:lvl1pPr>
          </a:lstStyle>
          <a:p>
            <a:fld id="{656DE2D9-49A8-4C17-8F3A-891519BD02D8}" type="slidenum">
              <a:rPr kumimoji="1" lang="ja-JP" altLang="en-US" smtClean="0"/>
              <a:t>‹#›</a:t>
            </a:fld>
            <a:endParaRPr kumimoji="1" lang="ja-JP" altLang="en-US"/>
          </a:p>
        </p:txBody>
      </p:sp>
    </p:spTree>
    <p:extLst>
      <p:ext uri="{BB962C8B-B14F-4D97-AF65-F5344CB8AC3E}">
        <p14:creationId xmlns:p14="http://schemas.microsoft.com/office/powerpoint/2010/main" val="41363836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98475"/>
          </a:xfrm>
          <a:prstGeom prst="rect">
            <a:avLst/>
          </a:prstGeom>
        </p:spPr>
        <p:txBody>
          <a:bodyPr vert="horz" lIns="91440" tIns="45720" rIns="91440" bIns="45720" rtlCol="0"/>
          <a:lstStyle>
            <a:lvl1pPr algn="r">
              <a:defRPr sz="1200"/>
            </a:lvl1pPr>
          </a:lstStyle>
          <a:p>
            <a:fld id="{CAA8BA63-4256-4D02-A50D-81EC4419A54A}" type="datetimeFigureOut">
              <a:rPr kumimoji="1" lang="ja-JP" altLang="en-US" smtClean="0"/>
              <a:t>2019/3/15</a:t>
            </a:fld>
            <a:endParaRPr kumimoji="1" lang="ja-JP" altLang="en-US"/>
          </a:p>
        </p:txBody>
      </p:sp>
      <p:sp>
        <p:nvSpPr>
          <p:cNvPr id="4" name="スライド イメージ プレースホルダー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786313"/>
            <a:ext cx="5486400" cy="391636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7213"/>
            <a:ext cx="2971800"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9447213"/>
            <a:ext cx="2971800" cy="498475"/>
          </a:xfrm>
          <a:prstGeom prst="rect">
            <a:avLst/>
          </a:prstGeom>
        </p:spPr>
        <p:txBody>
          <a:bodyPr vert="horz" lIns="91440" tIns="45720" rIns="91440" bIns="45720" rtlCol="0" anchor="b"/>
          <a:lstStyle>
            <a:lvl1pPr algn="r">
              <a:defRPr sz="1200"/>
            </a:lvl1pPr>
          </a:lstStyle>
          <a:p>
            <a:fld id="{C41390DF-7703-4226-9F60-AE634AD6B4E2}" type="slidenum">
              <a:rPr kumimoji="1" lang="ja-JP" altLang="en-US" smtClean="0"/>
              <a:t>‹#›</a:t>
            </a:fld>
            <a:endParaRPr kumimoji="1" lang="ja-JP" altLang="en-US"/>
          </a:p>
        </p:txBody>
      </p:sp>
    </p:spTree>
    <p:extLst>
      <p:ext uri="{BB962C8B-B14F-4D97-AF65-F5344CB8AC3E}">
        <p14:creationId xmlns:p14="http://schemas.microsoft.com/office/powerpoint/2010/main" val="379503511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8661400" y="311150"/>
            <a:ext cx="2743200" cy="365125"/>
          </a:xfrm>
        </p:spPr>
        <p:txBody>
          <a:bodyPr/>
          <a:lstStyle/>
          <a:p>
            <a:fld id="{80303E59-72E9-42A8-91AA-C23B2544DB24}" type="slidenum">
              <a:rPr kumimoji="1" lang="ja-JP" altLang="en-US" smtClean="0"/>
              <a:t>‹#›</a:t>
            </a:fld>
            <a:endParaRPr kumimoji="1" lang="ja-JP" altLang="en-US"/>
          </a:p>
        </p:txBody>
      </p:sp>
    </p:spTree>
    <p:extLst>
      <p:ext uri="{BB962C8B-B14F-4D97-AF65-F5344CB8AC3E}">
        <p14:creationId xmlns:p14="http://schemas.microsoft.com/office/powerpoint/2010/main" val="3156040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88D6D9A-3414-4B49-BEC6-27C97D3DFBB1}" type="datetime1">
              <a:rPr kumimoji="1" lang="ja-JP" altLang="en-US" smtClean="0"/>
              <a:t>2019/3/15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0303E59-72E9-42A8-91AA-C23B2544DB24}" type="slidenum">
              <a:rPr kumimoji="1" lang="ja-JP" altLang="en-US" smtClean="0"/>
              <a:t>‹#›</a:t>
            </a:fld>
            <a:endParaRPr kumimoji="1" lang="ja-JP" altLang="en-US"/>
          </a:p>
        </p:txBody>
      </p:sp>
    </p:spTree>
    <p:extLst>
      <p:ext uri="{BB962C8B-B14F-4D97-AF65-F5344CB8AC3E}">
        <p14:creationId xmlns:p14="http://schemas.microsoft.com/office/powerpoint/2010/main" val="180039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ADEB8C3-5587-408E-83AD-08D7AFDF8E63}" type="datetime1">
              <a:rPr kumimoji="1" lang="ja-JP" altLang="en-US" smtClean="0"/>
              <a:t>2019/3/15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0303E59-72E9-42A8-91AA-C23B2544DB24}" type="slidenum">
              <a:rPr kumimoji="1" lang="ja-JP" altLang="en-US" smtClean="0"/>
              <a:t>‹#›</a:t>
            </a:fld>
            <a:endParaRPr kumimoji="1" lang="ja-JP" altLang="en-US"/>
          </a:p>
        </p:txBody>
      </p:sp>
    </p:spTree>
    <p:extLst>
      <p:ext uri="{BB962C8B-B14F-4D97-AF65-F5344CB8AC3E}">
        <p14:creationId xmlns:p14="http://schemas.microsoft.com/office/powerpoint/2010/main" val="1707469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7D1B201-B982-4907-AE3B-6E8BF252E676}" type="datetime1">
              <a:rPr kumimoji="1" lang="ja-JP" altLang="en-US" smtClean="0"/>
              <a:t>2019/3/15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8610600" y="204788"/>
            <a:ext cx="2743200" cy="365125"/>
          </a:xfrm>
        </p:spPr>
        <p:txBody>
          <a:bodyPr/>
          <a:lstStyle/>
          <a:p>
            <a:fld id="{80303E59-72E9-42A8-91AA-C23B2544DB24}" type="slidenum">
              <a:rPr kumimoji="1" lang="ja-JP" altLang="en-US" smtClean="0"/>
              <a:t>‹#›</a:t>
            </a:fld>
            <a:endParaRPr kumimoji="1" lang="ja-JP" altLang="en-US"/>
          </a:p>
        </p:txBody>
      </p:sp>
    </p:spTree>
    <p:extLst>
      <p:ext uri="{BB962C8B-B14F-4D97-AF65-F5344CB8AC3E}">
        <p14:creationId xmlns:p14="http://schemas.microsoft.com/office/powerpoint/2010/main" val="1578145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89A6FCE-C472-43DB-9748-AADE85408D3E}" type="datetime1">
              <a:rPr kumimoji="1" lang="ja-JP" altLang="en-US" smtClean="0"/>
              <a:t>2019/3/15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8604250" y="323850"/>
            <a:ext cx="2743200" cy="365125"/>
          </a:xfrm>
        </p:spPr>
        <p:txBody>
          <a:bodyPr/>
          <a:lstStyle/>
          <a:p>
            <a:fld id="{80303E59-72E9-42A8-91AA-C23B2544DB24}" type="slidenum">
              <a:rPr kumimoji="1" lang="ja-JP" altLang="en-US" smtClean="0"/>
              <a:t>‹#›</a:t>
            </a:fld>
            <a:endParaRPr kumimoji="1" lang="ja-JP" altLang="en-US"/>
          </a:p>
        </p:txBody>
      </p:sp>
    </p:spTree>
    <p:extLst>
      <p:ext uri="{BB962C8B-B14F-4D97-AF65-F5344CB8AC3E}">
        <p14:creationId xmlns:p14="http://schemas.microsoft.com/office/powerpoint/2010/main" val="1401019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22923FE-7F58-43A5-B4C8-EFC3CA6C8671}" type="datetime1">
              <a:rPr kumimoji="1" lang="ja-JP" altLang="en-US" smtClean="0"/>
              <a:t>2019/3/15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a:xfrm>
            <a:off x="8610600" y="365125"/>
            <a:ext cx="2743200" cy="365125"/>
          </a:xfrm>
        </p:spPr>
        <p:txBody>
          <a:bodyPr/>
          <a:lstStyle/>
          <a:p>
            <a:fld id="{80303E59-72E9-42A8-91AA-C23B2544DB24}" type="slidenum">
              <a:rPr kumimoji="1" lang="ja-JP" altLang="en-US" smtClean="0"/>
              <a:t>‹#›</a:t>
            </a:fld>
            <a:endParaRPr kumimoji="1" lang="ja-JP" altLang="en-US"/>
          </a:p>
        </p:txBody>
      </p:sp>
    </p:spTree>
    <p:extLst>
      <p:ext uri="{BB962C8B-B14F-4D97-AF65-F5344CB8AC3E}">
        <p14:creationId xmlns:p14="http://schemas.microsoft.com/office/powerpoint/2010/main" val="400853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652AC88-1ECD-48E7-8394-2B3960365893}" type="datetime1">
              <a:rPr kumimoji="1" lang="ja-JP" altLang="en-US" smtClean="0"/>
              <a:t>2019/3/15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a:xfrm>
            <a:off x="8612188" y="365125"/>
            <a:ext cx="2743200" cy="295275"/>
          </a:xfrm>
        </p:spPr>
        <p:txBody>
          <a:bodyPr/>
          <a:lstStyle/>
          <a:p>
            <a:fld id="{80303E59-72E9-42A8-91AA-C23B2544DB24}" type="slidenum">
              <a:rPr kumimoji="1" lang="ja-JP" altLang="en-US" smtClean="0"/>
              <a:t>‹#›</a:t>
            </a:fld>
            <a:endParaRPr kumimoji="1" lang="ja-JP" altLang="en-US"/>
          </a:p>
        </p:txBody>
      </p:sp>
    </p:spTree>
    <p:extLst>
      <p:ext uri="{BB962C8B-B14F-4D97-AF65-F5344CB8AC3E}">
        <p14:creationId xmlns:p14="http://schemas.microsoft.com/office/powerpoint/2010/main" val="2633793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194CAFB-1171-4ECD-8CDB-08D84FA53472}" type="datetime1">
              <a:rPr kumimoji="1" lang="ja-JP" altLang="en-US" smtClean="0"/>
              <a:t>2019/3/15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a:xfrm>
            <a:off x="8610600" y="365125"/>
            <a:ext cx="2743200" cy="365125"/>
          </a:xfrm>
        </p:spPr>
        <p:txBody>
          <a:bodyPr/>
          <a:lstStyle/>
          <a:p>
            <a:fld id="{80303E59-72E9-42A8-91AA-C23B2544DB24}" type="slidenum">
              <a:rPr kumimoji="1" lang="ja-JP" altLang="en-US" smtClean="0"/>
              <a:t>‹#›</a:t>
            </a:fld>
            <a:endParaRPr kumimoji="1" lang="ja-JP" altLang="en-US"/>
          </a:p>
        </p:txBody>
      </p:sp>
    </p:spTree>
    <p:extLst>
      <p:ext uri="{BB962C8B-B14F-4D97-AF65-F5344CB8AC3E}">
        <p14:creationId xmlns:p14="http://schemas.microsoft.com/office/powerpoint/2010/main" val="3388184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E2FF5A1-7971-429C-9522-E84F793F9018}" type="datetime1">
              <a:rPr kumimoji="1" lang="ja-JP" altLang="en-US" smtClean="0"/>
              <a:t>2019/3/15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0303E59-72E9-42A8-91AA-C23B2544DB24}" type="slidenum">
              <a:rPr kumimoji="1" lang="ja-JP" altLang="en-US" smtClean="0"/>
              <a:t>‹#›</a:t>
            </a:fld>
            <a:endParaRPr kumimoji="1" lang="ja-JP" altLang="en-US"/>
          </a:p>
        </p:txBody>
      </p:sp>
    </p:spTree>
    <p:extLst>
      <p:ext uri="{BB962C8B-B14F-4D97-AF65-F5344CB8AC3E}">
        <p14:creationId xmlns:p14="http://schemas.microsoft.com/office/powerpoint/2010/main" val="885187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C76DBBD-222A-4B64-BDE7-4444A6B32A4B}" type="datetime1">
              <a:rPr kumimoji="1" lang="ja-JP" altLang="en-US" smtClean="0"/>
              <a:t>2019/3/15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0303E59-72E9-42A8-91AA-C23B2544DB24}" type="slidenum">
              <a:rPr kumimoji="1" lang="ja-JP" altLang="en-US" smtClean="0"/>
              <a:t>‹#›</a:t>
            </a:fld>
            <a:endParaRPr kumimoji="1" lang="ja-JP" altLang="en-US"/>
          </a:p>
        </p:txBody>
      </p:sp>
    </p:spTree>
    <p:extLst>
      <p:ext uri="{BB962C8B-B14F-4D97-AF65-F5344CB8AC3E}">
        <p14:creationId xmlns:p14="http://schemas.microsoft.com/office/powerpoint/2010/main" val="3708441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D20CD2F-DD34-4DDE-9958-DB3BD1B0D7AA}" type="datetime1">
              <a:rPr kumimoji="1" lang="ja-JP" altLang="en-US" smtClean="0"/>
              <a:t>2019/3/15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0303E59-72E9-42A8-91AA-C23B2544DB24}" type="slidenum">
              <a:rPr kumimoji="1" lang="ja-JP" altLang="en-US" smtClean="0"/>
              <a:t>‹#›</a:t>
            </a:fld>
            <a:endParaRPr kumimoji="1" lang="ja-JP" altLang="en-US"/>
          </a:p>
        </p:txBody>
      </p:sp>
    </p:spTree>
    <p:extLst>
      <p:ext uri="{BB962C8B-B14F-4D97-AF65-F5344CB8AC3E}">
        <p14:creationId xmlns:p14="http://schemas.microsoft.com/office/powerpoint/2010/main" val="1913213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79D09B-D496-4135-BF52-9AEF04A1D401}" type="datetime1">
              <a:rPr kumimoji="1" lang="ja-JP" altLang="en-US" smtClean="0"/>
              <a:t>2019/3/15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303E59-72E9-42A8-91AA-C23B2544DB24}" type="slidenum">
              <a:rPr kumimoji="1" lang="ja-JP" altLang="en-US" smtClean="0"/>
              <a:t>‹#›</a:t>
            </a:fld>
            <a:endParaRPr kumimoji="1" lang="ja-JP" altLang="en-US"/>
          </a:p>
        </p:txBody>
      </p:sp>
    </p:spTree>
    <p:extLst>
      <p:ext uri="{BB962C8B-B14F-4D97-AF65-F5344CB8AC3E}">
        <p14:creationId xmlns:p14="http://schemas.microsoft.com/office/powerpoint/2010/main" val="16843934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261898"/>
            <a:ext cx="9144000" cy="2387600"/>
          </a:xfrm>
        </p:spPr>
        <p:txBody>
          <a:bodyPr/>
          <a:lstStyle/>
          <a:p>
            <a:r>
              <a:rPr lang="ja-JP" altLang="en-US" sz="5400" dirty="0"/>
              <a:t>流量計測応用講座</a:t>
            </a:r>
            <a:r>
              <a:rPr lang="en-US" altLang="ja-JP" sz="5400" dirty="0"/>
              <a:t/>
            </a:r>
            <a:br>
              <a:rPr lang="en-US" altLang="ja-JP" sz="5400" dirty="0"/>
            </a:br>
            <a:r>
              <a:rPr kumimoji="1" lang="en-US" altLang="ja-JP" sz="4800" dirty="0"/>
              <a:t/>
            </a:r>
            <a:br>
              <a:rPr kumimoji="1" lang="en-US" altLang="ja-JP" sz="4800" dirty="0"/>
            </a:br>
            <a:endParaRPr kumimoji="1" lang="ja-JP" altLang="en-US" sz="4800" dirty="0"/>
          </a:p>
        </p:txBody>
      </p:sp>
      <p:sp>
        <p:nvSpPr>
          <p:cNvPr id="3" name="サブタイトル 2"/>
          <p:cNvSpPr>
            <a:spLocks noGrp="1"/>
          </p:cNvSpPr>
          <p:nvPr>
            <p:ph type="subTitle" idx="1"/>
          </p:nvPr>
        </p:nvSpPr>
        <p:spPr>
          <a:xfrm>
            <a:off x="7916542" y="3997456"/>
            <a:ext cx="3212757" cy="1655762"/>
          </a:xfrm>
        </p:spPr>
        <p:txBody>
          <a:bodyPr/>
          <a:lstStyle/>
          <a:p>
            <a:pPr algn="l"/>
            <a:r>
              <a:rPr kumimoji="1" lang="ja-JP" altLang="en-US" dirty="0"/>
              <a:t>流量計コンサルタント</a:t>
            </a:r>
            <a:endParaRPr kumimoji="1" lang="en-US" altLang="ja-JP" dirty="0"/>
          </a:p>
          <a:p>
            <a:pPr algn="l"/>
            <a:r>
              <a:rPr lang="ja-JP" altLang="en-US" dirty="0"/>
              <a:t>大木眞一</a:t>
            </a:r>
            <a:endParaRPr kumimoji="1" lang="ja-JP" altLang="en-US" dirty="0"/>
          </a:p>
        </p:txBody>
      </p:sp>
      <p:sp>
        <p:nvSpPr>
          <p:cNvPr id="4" name="スライド番号プレースホルダー 3"/>
          <p:cNvSpPr>
            <a:spLocks noGrp="1"/>
          </p:cNvSpPr>
          <p:nvPr>
            <p:ph type="sldNum" sz="quarter" idx="12"/>
          </p:nvPr>
        </p:nvSpPr>
        <p:spPr/>
        <p:txBody>
          <a:bodyPr/>
          <a:lstStyle/>
          <a:p>
            <a:fld id="{80303E59-72E9-42A8-91AA-C23B2544DB24}" type="slidenum">
              <a:rPr kumimoji="1" lang="ja-JP" altLang="en-US" smtClean="0"/>
              <a:t>1</a:t>
            </a:fld>
            <a:endParaRPr kumimoji="1" lang="ja-JP" altLang="en-US"/>
          </a:p>
        </p:txBody>
      </p:sp>
      <p:sp>
        <p:nvSpPr>
          <p:cNvPr id="5" name="テキスト ボックス 4">
            <a:extLst>
              <a:ext uri="{FF2B5EF4-FFF2-40B4-BE49-F238E27FC236}">
                <a16:creationId xmlns="" xmlns:a16="http://schemas.microsoft.com/office/drawing/2014/main" id="{D66D4186-8906-44F2-B8FD-04B6DF849412}"/>
              </a:ext>
            </a:extLst>
          </p:cNvPr>
          <p:cNvSpPr txBox="1"/>
          <p:nvPr/>
        </p:nvSpPr>
        <p:spPr>
          <a:xfrm>
            <a:off x="3479574" y="2346703"/>
            <a:ext cx="5235549" cy="769441"/>
          </a:xfrm>
          <a:prstGeom prst="rect">
            <a:avLst/>
          </a:prstGeom>
          <a:noFill/>
          <a:ln w="28575">
            <a:solidFill>
              <a:srgbClr val="0070C0"/>
            </a:solidFill>
          </a:ln>
        </p:spPr>
        <p:txBody>
          <a:bodyPr wrap="square" rtlCol="0">
            <a:spAutoFit/>
          </a:bodyPr>
          <a:lstStyle/>
          <a:p>
            <a:r>
              <a:rPr kumimoji="1" lang="ja-JP" altLang="en-US" sz="4400" dirty="0">
                <a:solidFill>
                  <a:srgbClr val="0070C0"/>
                </a:solidFill>
              </a:rPr>
              <a:t>蒸気流量の計測方法</a:t>
            </a:r>
          </a:p>
        </p:txBody>
      </p:sp>
    </p:spTree>
    <p:extLst>
      <p:ext uri="{BB962C8B-B14F-4D97-AF65-F5344CB8AC3E}">
        <p14:creationId xmlns:p14="http://schemas.microsoft.com/office/powerpoint/2010/main" val="1937779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253669" y="307460"/>
            <a:ext cx="1097692" cy="639890"/>
          </a:xfrm>
        </p:spPr>
        <p:txBody>
          <a:bodyPr>
            <a:normAutofit/>
          </a:bodyPr>
          <a:lstStyle/>
          <a:p>
            <a:r>
              <a:rPr kumimoji="1" lang="ja-JP" altLang="en-US" sz="3200" dirty="0"/>
              <a:t>目次</a:t>
            </a:r>
          </a:p>
        </p:txBody>
      </p:sp>
      <p:sp>
        <p:nvSpPr>
          <p:cNvPr id="3" name="コンテンツ プレースホルダー 2"/>
          <p:cNvSpPr>
            <a:spLocks noGrp="1"/>
          </p:cNvSpPr>
          <p:nvPr>
            <p:ph idx="1"/>
          </p:nvPr>
        </p:nvSpPr>
        <p:spPr>
          <a:xfrm>
            <a:off x="689915" y="1002353"/>
            <a:ext cx="6913606" cy="5637858"/>
          </a:xfrm>
        </p:spPr>
        <p:txBody>
          <a:bodyPr>
            <a:normAutofit/>
          </a:bodyPr>
          <a:lstStyle/>
          <a:p>
            <a:pPr marL="0" indent="0">
              <a:buNone/>
            </a:pPr>
            <a:r>
              <a:rPr lang="ja-JP" altLang="en-US" sz="1600" dirty="0">
                <a:latin typeface="+mn-ea"/>
              </a:rPr>
              <a:t>　　・この講座のねらい</a:t>
            </a:r>
            <a:endParaRPr lang="en-US" altLang="ja-JP" sz="1600" dirty="0">
              <a:latin typeface="+mn-ea"/>
            </a:endParaRPr>
          </a:p>
          <a:p>
            <a:pPr marL="0" indent="0">
              <a:buNone/>
            </a:pPr>
            <a:r>
              <a:rPr lang="ja-JP" altLang="en-US" sz="1600" dirty="0">
                <a:latin typeface="+mn-ea"/>
              </a:rPr>
              <a:t>　　・動画</a:t>
            </a:r>
            <a:r>
              <a:rPr lang="ja-JP" altLang="en-US" sz="1600" dirty="0" err="1">
                <a:latin typeface="+mn-ea"/>
              </a:rPr>
              <a:t>ー</a:t>
            </a:r>
            <a:r>
              <a:rPr lang="ja-JP" altLang="en-US" sz="1600" dirty="0">
                <a:latin typeface="+mn-ea"/>
              </a:rPr>
              <a:t>蒸気機関車</a:t>
            </a:r>
            <a:endParaRPr kumimoji="1" lang="en-US" altLang="ja-JP" sz="1600" dirty="0">
              <a:solidFill>
                <a:srgbClr val="0070C0"/>
              </a:solidFill>
              <a:latin typeface="+mn-ea"/>
            </a:endParaRPr>
          </a:p>
          <a:p>
            <a:pPr marL="0" indent="0">
              <a:buNone/>
            </a:pPr>
            <a:r>
              <a:rPr kumimoji="1" lang="en-US" altLang="ja-JP" sz="2000" dirty="0">
                <a:solidFill>
                  <a:srgbClr val="0070C0"/>
                </a:solidFill>
              </a:rPr>
              <a:t>1. </a:t>
            </a:r>
            <a:r>
              <a:rPr kumimoji="1" lang="ja-JP" altLang="en-US" sz="2000" u="sng" dirty="0">
                <a:solidFill>
                  <a:srgbClr val="0070C0"/>
                </a:solidFill>
              </a:rPr>
              <a:t>蒸気とは？</a:t>
            </a:r>
            <a:endParaRPr kumimoji="1" lang="en-US" altLang="ja-JP" sz="2000" u="sng" dirty="0">
              <a:solidFill>
                <a:srgbClr val="0070C0"/>
              </a:solidFill>
            </a:endParaRPr>
          </a:p>
          <a:p>
            <a:pPr marL="0" indent="0">
              <a:buNone/>
            </a:pPr>
            <a:r>
              <a:rPr lang="ja-JP" altLang="en-US" sz="1600" dirty="0"/>
              <a:t>　　・蒸気流量計測の目的</a:t>
            </a:r>
            <a:endParaRPr lang="en-US" altLang="ja-JP" sz="1600" dirty="0"/>
          </a:p>
          <a:p>
            <a:pPr marL="0" indent="0">
              <a:buNone/>
            </a:pPr>
            <a:r>
              <a:rPr lang="ja-JP" altLang="en-US" sz="1600" dirty="0"/>
              <a:t>　　・蒸気の種類</a:t>
            </a:r>
            <a:endParaRPr lang="en-US" altLang="ja-JP" sz="1600" dirty="0"/>
          </a:p>
          <a:p>
            <a:pPr marL="0" indent="0">
              <a:buNone/>
            </a:pPr>
            <a:r>
              <a:rPr lang="ja-JP" altLang="en-US" sz="1600" dirty="0"/>
              <a:t>　　・蒸気流量に関わる単位</a:t>
            </a:r>
            <a:endParaRPr lang="en-US" altLang="ja-JP" sz="1600" dirty="0"/>
          </a:p>
          <a:p>
            <a:pPr marL="0" indent="0">
              <a:buNone/>
            </a:pPr>
            <a:r>
              <a:rPr lang="ja-JP" altLang="en-US" sz="1600" dirty="0"/>
              <a:t>　　・飽和蒸気と過熱蒸気</a:t>
            </a:r>
            <a:endParaRPr lang="en-US" altLang="ja-JP" sz="1600" dirty="0"/>
          </a:p>
          <a:p>
            <a:pPr marL="0" indent="0">
              <a:buNone/>
            </a:pPr>
            <a:r>
              <a:rPr lang="ja-JP" altLang="en-US" sz="1600" dirty="0"/>
              <a:t>　　・蒸気表　</a:t>
            </a:r>
            <a:r>
              <a:rPr lang="ja-JP" altLang="en-US" dirty="0"/>
              <a:t>　</a:t>
            </a:r>
            <a:r>
              <a:rPr kumimoji="1" lang="ja-JP" altLang="en-US" dirty="0"/>
              <a:t>　</a:t>
            </a:r>
            <a:endParaRPr kumimoji="1" lang="en-US" altLang="ja-JP" dirty="0"/>
          </a:p>
          <a:p>
            <a:pPr marL="0" indent="0">
              <a:buNone/>
            </a:pPr>
            <a:r>
              <a:rPr lang="en-US" altLang="ja-JP" sz="2000" dirty="0">
                <a:solidFill>
                  <a:srgbClr val="0070C0"/>
                </a:solidFill>
              </a:rPr>
              <a:t>2. </a:t>
            </a:r>
            <a:r>
              <a:rPr lang="ja-JP" altLang="en-US" sz="2000" u="sng" dirty="0">
                <a:solidFill>
                  <a:srgbClr val="0070C0"/>
                </a:solidFill>
              </a:rPr>
              <a:t>蒸気の流れと流量計測</a:t>
            </a:r>
            <a:endParaRPr lang="en-US" altLang="ja-JP" sz="2000" u="sng" dirty="0">
              <a:solidFill>
                <a:srgbClr val="0070C0"/>
              </a:solidFill>
            </a:endParaRPr>
          </a:p>
          <a:p>
            <a:pPr marL="0" indent="0">
              <a:buNone/>
            </a:pPr>
            <a:r>
              <a:rPr lang="ja-JP" altLang="en-US" sz="1600" dirty="0"/>
              <a:t>　　・湿り蒸気の流れ</a:t>
            </a:r>
            <a:endParaRPr lang="en-US" altLang="ja-JP" sz="1600" dirty="0"/>
          </a:p>
          <a:p>
            <a:pPr marL="0" indent="0">
              <a:buNone/>
            </a:pPr>
            <a:r>
              <a:rPr lang="ja-JP" altLang="en-US" sz="1600" dirty="0"/>
              <a:t>　　・ウォーターハンマー</a:t>
            </a:r>
            <a:endParaRPr lang="en-US" altLang="ja-JP" sz="1600" dirty="0"/>
          </a:p>
          <a:p>
            <a:pPr marL="0" indent="0">
              <a:buNone/>
            </a:pPr>
            <a:r>
              <a:rPr lang="ja-JP" altLang="en-US" sz="1600" dirty="0"/>
              <a:t>　　・飽和蒸気の流量計測</a:t>
            </a:r>
            <a:endParaRPr lang="en-US" altLang="ja-JP" sz="1600" dirty="0"/>
          </a:p>
          <a:p>
            <a:pPr marL="0" indent="0">
              <a:buNone/>
            </a:pPr>
            <a:r>
              <a:rPr lang="ja-JP" altLang="en-US" sz="1600" dirty="0"/>
              <a:t>　　・蒸気流量計測のポイント</a:t>
            </a:r>
            <a:endParaRPr lang="en-US" altLang="ja-JP" sz="1600" dirty="0"/>
          </a:p>
          <a:p>
            <a:pPr marL="0" indent="0">
              <a:buNone/>
            </a:pPr>
            <a:endParaRPr kumimoji="1" lang="en-US" altLang="ja-JP" sz="2300" dirty="0"/>
          </a:p>
          <a:p>
            <a:pPr marL="0" indent="0">
              <a:buNone/>
            </a:pPr>
            <a:endParaRPr kumimoji="1" lang="ja-JP" altLang="en-US" sz="2300" dirty="0"/>
          </a:p>
        </p:txBody>
      </p:sp>
      <p:sp>
        <p:nvSpPr>
          <p:cNvPr id="4" name="コンテンツ プレースホルダー 2"/>
          <p:cNvSpPr txBox="1">
            <a:spLocks/>
          </p:cNvSpPr>
          <p:nvPr/>
        </p:nvSpPr>
        <p:spPr>
          <a:xfrm>
            <a:off x="6596045" y="1006471"/>
            <a:ext cx="4197644" cy="5641977"/>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en-US" altLang="ja-JP" sz="2200" dirty="0">
                <a:solidFill>
                  <a:srgbClr val="0070C0"/>
                </a:solidFill>
              </a:rPr>
              <a:t>3. </a:t>
            </a:r>
            <a:r>
              <a:rPr lang="ja-JP" altLang="en-US" sz="2200" u="sng" dirty="0">
                <a:solidFill>
                  <a:srgbClr val="0070C0"/>
                </a:solidFill>
              </a:rPr>
              <a:t>蒸気用の流量計、計測方法</a:t>
            </a:r>
            <a:r>
              <a:rPr lang="en-US" altLang="ja-JP" sz="2200" u="sng" dirty="0">
                <a:solidFill>
                  <a:srgbClr val="0070C0"/>
                </a:solidFill>
              </a:rPr>
              <a:t> </a:t>
            </a:r>
          </a:p>
          <a:p>
            <a:pPr marL="0" indent="0">
              <a:buNone/>
            </a:pPr>
            <a:r>
              <a:rPr lang="ja-JP" altLang="en-US" sz="1700" dirty="0">
                <a:latin typeface="+mn-ea"/>
              </a:rPr>
              <a:t>　　・蒸気用流量計の種類と特長</a:t>
            </a:r>
            <a:endParaRPr lang="en-US" altLang="ja-JP" sz="1700" dirty="0">
              <a:latin typeface="+mn-ea"/>
            </a:endParaRPr>
          </a:p>
          <a:p>
            <a:pPr marL="0" indent="0">
              <a:buNone/>
            </a:pPr>
            <a:r>
              <a:rPr lang="ja-JP" altLang="en-US" sz="1700" dirty="0">
                <a:latin typeface="+mn-ea"/>
              </a:rPr>
              <a:t>　　・流量計の精度　　</a:t>
            </a:r>
            <a:endParaRPr lang="en-US" altLang="ja-JP" sz="1700" dirty="0">
              <a:latin typeface="+mn-ea"/>
            </a:endParaRPr>
          </a:p>
          <a:p>
            <a:pPr marL="0" indent="0">
              <a:buFont typeface="Arial" panose="020B0604020202020204" pitchFamily="34" charset="0"/>
              <a:buNone/>
            </a:pPr>
            <a:r>
              <a:rPr lang="ja-JP" altLang="en-US" sz="1700" dirty="0">
                <a:latin typeface="+mn-ea"/>
              </a:rPr>
              <a:t>　　・差圧式　  オリフィス</a:t>
            </a:r>
            <a:endParaRPr lang="en-US" altLang="ja-JP" sz="1700" dirty="0">
              <a:latin typeface="+mn-ea"/>
            </a:endParaRPr>
          </a:p>
          <a:p>
            <a:pPr marL="0" indent="0">
              <a:buNone/>
            </a:pPr>
            <a:r>
              <a:rPr lang="ja-JP" altLang="en-US" sz="1700" dirty="0">
                <a:latin typeface="+mn-ea"/>
              </a:rPr>
              <a:t>　　・渦式</a:t>
            </a:r>
            <a:endParaRPr lang="en-US" altLang="ja-JP" sz="1700" dirty="0">
              <a:latin typeface="+mn-ea"/>
            </a:endParaRPr>
          </a:p>
          <a:p>
            <a:pPr marL="0" indent="0">
              <a:buNone/>
            </a:pPr>
            <a:r>
              <a:rPr lang="ja-JP" altLang="en-US" sz="1700" dirty="0">
                <a:latin typeface="+mn-ea"/>
              </a:rPr>
              <a:t>　　　渦流量計</a:t>
            </a:r>
            <a:r>
              <a:rPr lang="ja-JP" altLang="en-US" sz="1700" dirty="0" err="1">
                <a:latin typeface="+mn-ea"/>
              </a:rPr>
              <a:t>ー</a:t>
            </a:r>
            <a:r>
              <a:rPr lang="ja-JP" altLang="en-US" sz="1700" dirty="0">
                <a:latin typeface="+mn-ea"/>
              </a:rPr>
              <a:t>湿り蒸気流量の動画</a:t>
            </a:r>
            <a:endParaRPr lang="en-US" altLang="ja-JP" sz="1700" dirty="0">
              <a:latin typeface="+mn-ea"/>
            </a:endParaRPr>
          </a:p>
          <a:p>
            <a:pPr marL="0" indent="0">
              <a:buNone/>
            </a:pPr>
            <a:r>
              <a:rPr lang="ja-JP" altLang="en-US" sz="1700" dirty="0">
                <a:latin typeface="+mn-ea"/>
              </a:rPr>
              <a:t>　　・オリフィスと渦流量計</a:t>
            </a:r>
            <a:endParaRPr lang="en-US" altLang="ja-JP" sz="1700" dirty="0">
              <a:latin typeface="+mn-ea"/>
            </a:endParaRPr>
          </a:p>
          <a:p>
            <a:pPr marL="0" indent="0">
              <a:buNone/>
            </a:pPr>
            <a:r>
              <a:rPr lang="ja-JP" altLang="en-US" sz="1700" dirty="0">
                <a:latin typeface="+mn-ea"/>
              </a:rPr>
              <a:t>　　・差圧式　  </a:t>
            </a:r>
            <a:r>
              <a:rPr lang="en-US" altLang="ja-JP" sz="1700" dirty="0">
                <a:latin typeface="+mn-ea"/>
              </a:rPr>
              <a:t>V</a:t>
            </a:r>
            <a:r>
              <a:rPr lang="ja-JP" altLang="en-US" sz="1700" dirty="0">
                <a:latin typeface="+mn-ea"/>
              </a:rPr>
              <a:t>コーン他</a:t>
            </a:r>
            <a:endParaRPr lang="en-US" altLang="ja-JP" sz="1700" dirty="0">
              <a:latin typeface="+mn-ea"/>
            </a:endParaRPr>
          </a:p>
          <a:p>
            <a:pPr marL="0" indent="0">
              <a:buFont typeface="Arial" panose="020B0604020202020204" pitchFamily="34" charset="0"/>
              <a:buNone/>
            </a:pPr>
            <a:r>
              <a:rPr lang="ja-JP" altLang="en-US" sz="1700" dirty="0">
                <a:latin typeface="+mn-ea"/>
              </a:rPr>
              <a:t>　　・タービン式</a:t>
            </a:r>
            <a:endParaRPr lang="en-US" altLang="ja-JP" sz="1700" dirty="0">
              <a:latin typeface="+mn-ea"/>
            </a:endParaRPr>
          </a:p>
          <a:p>
            <a:pPr marL="0" indent="0">
              <a:buFont typeface="Arial" panose="020B0604020202020204" pitchFamily="34" charset="0"/>
              <a:buNone/>
            </a:pPr>
            <a:r>
              <a:rPr lang="ja-JP" altLang="en-US" sz="1700" dirty="0">
                <a:latin typeface="+mn-ea"/>
              </a:rPr>
              <a:t>　　・超音波式</a:t>
            </a:r>
            <a:endParaRPr lang="en-US" altLang="ja-JP" sz="1700" dirty="0">
              <a:latin typeface="+mn-ea"/>
            </a:endParaRPr>
          </a:p>
          <a:p>
            <a:pPr marL="0" indent="0">
              <a:buFont typeface="Arial" panose="020B0604020202020204" pitchFamily="34" charset="0"/>
              <a:buNone/>
            </a:pPr>
            <a:r>
              <a:rPr lang="ja-JP" altLang="en-US" sz="1700" dirty="0">
                <a:latin typeface="+mn-ea"/>
              </a:rPr>
              <a:t>　　・面積式</a:t>
            </a:r>
            <a:endParaRPr lang="en-US" altLang="ja-JP" sz="1700" dirty="0">
              <a:latin typeface="+mn-ea"/>
            </a:endParaRPr>
          </a:p>
          <a:p>
            <a:pPr marL="0" indent="0">
              <a:buFont typeface="Arial" panose="020B0604020202020204" pitchFamily="34" charset="0"/>
              <a:buNone/>
            </a:pPr>
            <a:r>
              <a:rPr lang="en-US" altLang="ja-JP" sz="2200" dirty="0">
                <a:solidFill>
                  <a:srgbClr val="0070C0"/>
                </a:solidFill>
              </a:rPr>
              <a:t>4. </a:t>
            </a:r>
            <a:r>
              <a:rPr lang="ja-JP" altLang="en-US" sz="2200" u="sng" dirty="0">
                <a:solidFill>
                  <a:srgbClr val="0070C0"/>
                </a:solidFill>
              </a:rPr>
              <a:t>流量計の設置方法</a:t>
            </a:r>
            <a:endParaRPr lang="en-US" altLang="ja-JP" sz="2200" u="sng" dirty="0">
              <a:solidFill>
                <a:srgbClr val="0070C0"/>
              </a:solidFill>
            </a:endParaRPr>
          </a:p>
          <a:p>
            <a:pPr marL="0" indent="0">
              <a:buFont typeface="Arial" panose="020B0604020202020204" pitchFamily="34" charset="0"/>
              <a:buNone/>
            </a:pPr>
            <a:r>
              <a:rPr lang="ja-JP" altLang="en-US" sz="1600" dirty="0"/>
              <a:t>　</a:t>
            </a:r>
            <a:r>
              <a:rPr lang="ja-JP" altLang="en-US" sz="1700" dirty="0"/>
              <a:t>　・流量計の設置方法</a:t>
            </a:r>
            <a:endParaRPr lang="en-US" altLang="ja-JP" sz="1700" dirty="0"/>
          </a:p>
          <a:p>
            <a:pPr marL="0" indent="0">
              <a:buNone/>
            </a:pPr>
            <a:r>
              <a:rPr lang="ja-JP" altLang="en-US" sz="1600" dirty="0"/>
              <a:t>　</a:t>
            </a:r>
            <a:r>
              <a:rPr lang="ja-JP" altLang="en-US" sz="1700" dirty="0"/>
              <a:t>　・蒸気流量の演算方法</a:t>
            </a:r>
            <a:endParaRPr lang="en-US" altLang="ja-JP" sz="1700" dirty="0"/>
          </a:p>
          <a:p>
            <a:pPr marL="0" indent="0">
              <a:buNone/>
            </a:pPr>
            <a:r>
              <a:rPr lang="ja-JP" altLang="en-US" sz="1600" dirty="0"/>
              <a:t>　</a:t>
            </a:r>
            <a:r>
              <a:rPr lang="ja-JP" altLang="en-US" sz="1700" dirty="0"/>
              <a:t>　・配管設計例、ドレンの除去他</a:t>
            </a:r>
            <a:endParaRPr lang="en-US" altLang="ja-JP" sz="1700" dirty="0"/>
          </a:p>
          <a:p>
            <a:pPr marL="0" indent="0">
              <a:buFont typeface="Arial" panose="020B0604020202020204" pitchFamily="34" charset="0"/>
              <a:buNone/>
            </a:pPr>
            <a:r>
              <a:rPr lang="ja-JP" altLang="en-US" sz="1700" dirty="0"/>
              <a:t>　　・動画</a:t>
            </a:r>
            <a:r>
              <a:rPr lang="ja-JP" altLang="en-US" sz="1700" dirty="0" err="1"/>
              <a:t>ー</a:t>
            </a:r>
            <a:r>
              <a:rPr lang="ja-JP" altLang="en-US" sz="1700" dirty="0"/>
              <a:t>ボイラー内の様子　</a:t>
            </a:r>
            <a:endParaRPr lang="en-US" altLang="ja-JP" sz="1700" dirty="0"/>
          </a:p>
          <a:p>
            <a:pPr marL="0" indent="0">
              <a:buFont typeface="Arial" panose="020B0604020202020204" pitchFamily="34" charset="0"/>
              <a:buNone/>
            </a:pPr>
            <a:r>
              <a:rPr lang="en-US" altLang="ja-JP" sz="2200" dirty="0">
                <a:solidFill>
                  <a:srgbClr val="0070C0"/>
                </a:solidFill>
              </a:rPr>
              <a:t>5. </a:t>
            </a:r>
            <a:r>
              <a:rPr lang="ja-JP" altLang="en-US" sz="2200" u="sng" dirty="0">
                <a:solidFill>
                  <a:srgbClr val="0070C0"/>
                </a:solidFill>
              </a:rPr>
              <a:t>演習問題と回答</a:t>
            </a:r>
            <a:endParaRPr lang="en-US" altLang="ja-JP" sz="2200" u="sng" dirty="0">
              <a:solidFill>
                <a:srgbClr val="0070C0"/>
              </a:solidFill>
            </a:endParaRPr>
          </a:p>
          <a:p>
            <a:pPr marL="0" indent="0">
              <a:buFont typeface="Arial" panose="020B0604020202020204" pitchFamily="34" charset="0"/>
              <a:buNone/>
            </a:pPr>
            <a:endParaRPr lang="ja-JP" altLang="en-US" dirty="0"/>
          </a:p>
        </p:txBody>
      </p:sp>
      <p:sp>
        <p:nvSpPr>
          <p:cNvPr id="5" name="スライド番号プレースホルダー 4"/>
          <p:cNvSpPr>
            <a:spLocks noGrp="1"/>
          </p:cNvSpPr>
          <p:nvPr>
            <p:ph type="sldNum" sz="quarter" idx="12"/>
          </p:nvPr>
        </p:nvSpPr>
        <p:spPr/>
        <p:txBody>
          <a:bodyPr/>
          <a:lstStyle/>
          <a:p>
            <a:fld id="{80303E59-72E9-42A8-91AA-C23B2544DB24}" type="slidenum">
              <a:rPr kumimoji="1" lang="ja-JP" altLang="en-US" smtClean="0"/>
              <a:t>2</a:t>
            </a:fld>
            <a:endParaRPr kumimoji="1" lang="ja-JP" altLang="en-US" dirty="0"/>
          </a:p>
        </p:txBody>
      </p:sp>
    </p:spTree>
    <p:extLst>
      <p:ext uri="{BB962C8B-B14F-4D97-AF65-F5344CB8AC3E}">
        <p14:creationId xmlns:p14="http://schemas.microsoft.com/office/powerpoint/2010/main" val="3904284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22225"/>
            <a:ext cx="10515600" cy="1325563"/>
          </a:xfrm>
        </p:spPr>
        <p:txBody>
          <a:bodyPr/>
          <a:lstStyle/>
          <a:p>
            <a:r>
              <a:rPr kumimoji="1" lang="ja-JP" altLang="en-US" dirty="0"/>
              <a:t>蒸気流量計測の目的</a:t>
            </a:r>
          </a:p>
        </p:txBody>
      </p:sp>
      <p:sp>
        <p:nvSpPr>
          <p:cNvPr id="3" name="スライド番号プレースホルダー 2"/>
          <p:cNvSpPr>
            <a:spLocks noGrp="1"/>
          </p:cNvSpPr>
          <p:nvPr>
            <p:ph type="sldNum" sz="quarter" idx="12"/>
          </p:nvPr>
        </p:nvSpPr>
        <p:spPr/>
        <p:txBody>
          <a:bodyPr/>
          <a:lstStyle/>
          <a:p>
            <a:fld id="{80303E59-72E9-42A8-91AA-C23B2544DB24}" type="slidenum">
              <a:rPr kumimoji="1" lang="ja-JP" altLang="en-US" smtClean="0"/>
              <a:t>3</a:t>
            </a:fld>
            <a:endParaRPr kumimoji="1" lang="ja-JP" altLang="en-US"/>
          </a:p>
        </p:txBody>
      </p:sp>
      <p:sp>
        <p:nvSpPr>
          <p:cNvPr id="6" name="テキスト ボックス 5">
            <a:extLst>
              <a:ext uri="{FF2B5EF4-FFF2-40B4-BE49-F238E27FC236}">
                <a16:creationId xmlns="" xmlns:a16="http://schemas.microsoft.com/office/drawing/2014/main" id="{B416F71B-D777-440F-B870-0D884089693E}"/>
              </a:ext>
            </a:extLst>
          </p:cNvPr>
          <p:cNvSpPr txBox="1"/>
          <p:nvPr/>
        </p:nvSpPr>
        <p:spPr>
          <a:xfrm>
            <a:off x="361951" y="1083524"/>
            <a:ext cx="11410950" cy="4585871"/>
          </a:xfrm>
          <a:prstGeom prst="rect">
            <a:avLst/>
          </a:prstGeom>
          <a:solidFill>
            <a:srgbClr val="FFFFCC"/>
          </a:solidFill>
          <a:ln w="28575">
            <a:solidFill>
              <a:srgbClr val="0070C0"/>
            </a:solidFill>
          </a:ln>
        </p:spPr>
        <p:txBody>
          <a:bodyPr wrap="square" rtlCol="0">
            <a:spAutoFit/>
          </a:bodyPr>
          <a:lstStyle/>
          <a:p>
            <a:r>
              <a:rPr lang="ja-JP" altLang="en-US" sz="2800" dirty="0">
                <a:solidFill>
                  <a:srgbClr val="FF0000"/>
                </a:solidFill>
              </a:rPr>
              <a:t>なぜ、蒸気流量を測定するのか？</a:t>
            </a:r>
            <a:endParaRPr lang="en-US" altLang="ja-JP" sz="2800" dirty="0">
              <a:solidFill>
                <a:srgbClr val="FF0000"/>
              </a:solidFill>
            </a:endParaRPr>
          </a:p>
          <a:p>
            <a:endParaRPr lang="en-US" altLang="ja-JP" sz="800" dirty="0"/>
          </a:p>
          <a:p>
            <a:r>
              <a:rPr lang="ja-JP" altLang="en-US" sz="2800" dirty="0"/>
              <a:t>　　①　プラントや装置を効率的に活用するため</a:t>
            </a:r>
            <a:endParaRPr lang="en-US" altLang="ja-JP" sz="2800" dirty="0"/>
          </a:p>
          <a:p>
            <a:r>
              <a:rPr lang="ja-JP" altLang="en-US" sz="2800" dirty="0">
                <a:solidFill>
                  <a:schemeClr val="accent5"/>
                </a:solidFill>
              </a:rPr>
              <a:t>　　　→プラント運転時の蒸気供給量、消費量の把握</a:t>
            </a:r>
            <a:r>
              <a:rPr lang="ja-JP" altLang="en-US" sz="2000" dirty="0">
                <a:solidFill>
                  <a:schemeClr val="accent5"/>
                </a:solidFill>
              </a:rPr>
              <a:t>など</a:t>
            </a:r>
            <a:endParaRPr lang="en-US" altLang="ja-JP" sz="2000" dirty="0">
              <a:solidFill>
                <a:schemeClr val="accent5"/>
              </a:solidFill>
            </a:endParaRPr>
          </a:p>
          <a:p>
            <a:endParaRPr lang="en-US" altLang="ja-JP" sz="800" dirty="0">
              <a:solidFill>
                <a:schemeClr val="accent5"/>
              </a:solidFill>
            </a:endParaRPr>
          </a:p>
          <a:p>
            <a:r>
              <a:rPr kumimoji="1" lang="ja-JP" altLang="en-US" sz="2800" dirty="0">
                <a:solidFill>
                  <a:schemeClr val="accent5"/>
                </a:solidFill>
              </a:rPr>
              <a:t>　　</a:t>
            </a:r>
            <a:r>
              <a:rPr kumimoji="1" lang="ja-JP" altLang="en-US" sz="2800" dirty="0"/>
              <a:t>②　エネルギーを効率的に利用、管理するため</a:t>
            </a:r>
            <a:endParaRPr kumimoji="1" lang="en-US" altLang="ja-JP" sz="2800" dirty="0"/>
          </a:p>
          <a:p>
            <a:r>
              <a:rPr kumimoji="1" lang="ja-JP" altLang="en-US" sz="2800" dirty="0">
                <a:solidFill>
                  <a:schemeClr val="accent5"/>
                </a:solidFill>
              </a:rPr>
              <a:t>　　　→エネルギーの監視、エネルギーロスの把握と管理</a:t>
            </a:r>
            <a:r>
              <a:rPr kumimoji="1" lang="ja-JP" altLang="en-US" sz="2000" dirty="0">
                <a:solidFill>
                  <a:schemeClr val="accent5"/>
                </a:solidFill>
              </a:rPr>
              <a:t>など</a:t>
            </a:r>
            <a:endParaRPr kumimoji="1" lang="en-US" altLang="ja-JP" sz="2000" dirty="0">
              <a:solidFill>
                <a:schemeClr val="accent5"/>
              </a:solidFill>
            </a:endParaRPr>
          </a:p>
          <a:p>
            <a:endParaRPr kumimoji="1" lang="en-US" altLang="ja-JP" sz="800" dirty="0">
              <a:solidFill>
                <a:schemeClr val="accent5"/>
              </a:solidFill>
            </a:endParaRPr>
          </a:p>
          <a:p>
            <a:r>
              <a:rPr kumimoji="1" lang="ja-JP" altLang="en-US" sz="2800" dirty="0">
                <a:solidFill>
                  <a:schemeClr val="accent5"/>
                </a:solidFill>
              </a:rPr>
              <a:t>　　</a:t>
            </a:r>
            <a:r>
              <a:rPr kumimoji="1" lang="ja-JP" altLang="en-US" sz="2800" dirty="0"/>
              <a:t>③　プロセス、アプリケーションを制御するため</a:t>
            </a:r>
            <a:endParaRPr kumimoji="1" lang="en-US" altLang="ja-JP" sz="2800" dirty="0"/>
          </a:p>
          <a:p>
            <a:r>
              <a:rPr kumimoji="1" lang="ja-JP" altLang="en-US" sz="2800" dirty="0">
                <a:solidFill>
                  <a:schemeClr val="accent5"/>
                </a:solidFill>
              </a:rPr>
              <a:t>　　　→蒸気の状態量、運転の最適な制御、プロセスの異常検知と診断</a:t>
            </a:r>
            <a:r>
              <a:rPr kumimoji="1" lang="ja-JP" altLang="en-US" sz="2000" dirty="0">
                <a:solidFill>
                  <a:schemeClr val="accent5"/>
                </a:solidFill>
              </a:rPr>
              <a:t>など</a:t>
            </a:r>
            <a:endParaRPr kumimoji="1" lang="en-US" altLang="ja-JP" sz="2000" dirty="0">
              <a:solidFill>
                <a:schemeClr val="accent5"/>
              </a:solidFill>
            </a:endParaRPr>
          </a:p>
          <a:p>
            <a:endParaRPr kumimoji="1" lang="en-US" altLang="ja-JP" sz="800" dirty="0">
              <a:solidFill>
                <a:schemeClr val="accent5"/>
              </a:solidFill>
            </a:endParaRPr>
          </a:p>
          <a:p>
            <a:r>
              <a:rPr kumimoji="1" lang="ja-JP" altLang="en-US" sz="2800" dirty="0">
                <a:solidFill>
                  <a:schemeClr val="accent5"/>
                </a:solidFill>
              </a:rPr>
              <a:t>　</a:t>
            </a:r>
            <a:r>
              <a:rPr kumimoji="1" lang="ja-JP" altLang="en-US" sz="2800" dirty="0"/>
              <a:t>　④　製品のコスト管理を行うため</a:t>
            </a:r>
            <a:endParaRPr kumimoji="1" lang="en-US" altLang="ja-JP" sz="2800" dirty="0"/>
          </a:p>
          <a:p>
            <a:r>
              <a:rPr kumimoji="1" lang="ja-JP" altLang="en-US" sz="2800" dirty="0">
                <a:solidFill>
                  <a:schemeClr val="accent5"/>
                </a:solidFill>
              </a:rPr>
              <a:t>　　　→蒸気発生コスト、生産工程でのコスト管理</a:t>
            </a:r>
            <a:r>
              <a:rPr kumimoji="1" lang="ja-JP" altLang="en-US" sz="2000" dirty="0">
                <a:solidFill>
                  <a:schemeClr val="accent5"/>
                </a:solidFill>
              </a:rPr>
              <a:t>など</a:t>
            </a:r>
            <a:r>
              <a:rPr kumimoji="1" lang="ja-JP" altLang="en-US" sz="2800" dirty="0">
                <a:solidFill>
                  <a:schemeClr val="accent5"/>
                </a:solidFill>
              </a:rPr>
              <a:t>に活用</a:t>
            </a:r>
            <a:endParaRPr kumimoji="1" lang="en-US" altLang="ja-JP" sz="2800" dirty="0">
              <a:solidFill>
                <a:schemeClr val="accent5"/>
              </a:solidFill>
            </a:endParaRPr>
          </a:p>
          <a:p>
            <a:endParaRPr kumimoji="1" lang="ja-JP" altLang="en-US" sz="800" dirty="0">
              <a:solidFill>
                <a:schemeClr val="accent5"/>
              </a:solidFill>
            </a:endParaRPr>
          </a:p>
        </p:txBody>
      </p:sp>
      <p:sp>
        <p:nvSpPr>
          <p:cNvPr id="5" name="テキスト ボックス 4">
            <a:extLst>
              <a:ext uri="{FF2B5EF4-FFF2-40B4-BE49-F238E27FC236}">
                <a16:creationId xmlns="" xmlns:a16="http://schemas.microsoft.com/office/drawing/2014/main" id="{9DE35F03-22F8-4213-8D7F-61AAFB0C98FE}"/>
              </a:ext>
            </a:extLst>
          </p:cNvPr>
          <p:cNvSpPr txBox="1"/>
          <p:nvPr/>
        </p:nvSpPr>
        <p:spPr>
          <a:xfrm>
            <a:off x="1781175" y="6141299"/>
            <a:ext cx="8686800" cy="523220"/>
          </a:xfrm>
          <a:prstGeom prst="rect">
            <a:avLst/>
          </a:prstGeom>
          <a:solidFill>
            <a:srgbClr val="FFFFCC"/>
          </a:solidFill>
          <a:ln w="28575">
            <a:solidFill>
              <a:srgbClr val="0070C0"/>
            </a:solidFill>
          </a:ln>
        </p:spPr>
        <p:txBody>
          <a:bodyPr wrap="square" rtlCol="0">
            <a:spAutoFit/>
          </a:bodyPr>
          <a:lstStyle/>
          <a:p>
            <a:pPr algn="ctr"/>
            <a:r>
              <a:rPr kumimoji="1" lang="ja-JP" altLang="en-US" sz="2800" dirty="0">
                <a:solidFill>
                  <a:srgbClr val="FF0000"/>
                </a:solidFill>
              </a:rPr>
              <a:t>流量計を使用して、蒸気流量を正しく計測することが必要</a:t>
            </a:r>
          </a:p>
        </p:txBody>
      </p:sp>
      <p:sp>
        <p:nvSpPr>
          <p:cNvPr id="7" name="二等辺三角形 6">
            <a:extLst>
              <a:ext uri="{FF2B5EF4-FFF2-40B4-BE49-F238E27FC236}">
                <a16:creationId xmlns="" xmlns:a16="http://schemas.microsoft.com/office/drawing/2014/main" id="{70EE00D0-59D6-420B-86DA-8F33C22C553F}"/>
              </a:ext>
            </a:extLst>
          </p:cNvPr>
          <p:cNvSpPr/>
          <p:nvPr/>
        </p:nvSpPr>
        <p:spPr>
          <a:xfrm rot="10800000">
            <a:off x="457196" y="5678920"/>
            <a:ext cx="11144253" cy="44210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3612470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657356"/>
            <a:ext cx="10515600" cy="1325563"/>
          </a:xfrm>
        </p:spPr>
        <p:txBody>
          <a:bodyPr/>
          <a:lstStyle/>
          <a:p>
            <a:r>
              <a:rPr kumimoji="1" lang="ja-JP" altLang="en-US" dirty="0"/>
              <a:t>蒸気の種類</a:t>
            </a:r>
          </a:p>
        </p:txBody>
      </p:sp>
      <p:sp>
        <p:nvSpPr>
          <p:cNvPr id="3" name="スライド番号プレースホルダー 2"/>
          <p:cNvSpPr>
            <a:spLocks noGrp="1"/>
          </p:cNvSpPr>
          <p:nvPr>
            <p:ph type="sldNum" sz="quarter" idx="12"/>
          </p:nvPr>
        </p:nvSpPr>
        <p:spPr/>
        <p:txBody>
          <a:bodyPr/>
          <a:lstStyle/>
          <a:p>
            <a:fld id="{80303E59-72E9-42A8-91AA-C23B2544DB24}" type="slidenum">
              <a:rPr kumimoji="1" lang="ja-JP" altLang="en-US" smtClean="0"/>
              <a:t>4</a:t>
            </a:fld>
            <a:endParaRPr kumimoji="1" lang="ja-JP" altLang="en-US"/>
          </a:p>
        </p:txBody>
      </p:sp>
      <p:graphicFrame>
        <p:nvGraphicFramePr>
          <p:cNvPr id="4" name="表 3"/>
          <p:cNvGraphicFramePr>
            <a:graphicFrameLocks noGrp="1"/>
          </p:cNvGraphicFramePr>
          <p:nvPr>
            <p:extLst>
              <p:ext uri="{D42A27DB-BD31-4B8C-83A1-F6EECF244321}">
                <p14:modId xmlns:p14="http://schemas.microsoft.com/office/powerpoint/2010/main" val="1038567745"/>
              </p:ext>
            </p:extLst>
          </p:nvPr>
        </p:nvGraphicFramePr>
        <p:xfrm>
          <a:off x="380324" y="1794324"/>
          <a:ext cx="11466415" cy="3209165"/>
        </p:xfrm>
        <a:graphic>
          <a:graphicData uri="http://schemas.openxmlformats.org/drawingml/2006/table">
            <a:tbl>
              <a:tblPr firstRow="1" bandRow="1">
                <a:tableStyleId>{5940675A-B579-460E-94D1-54222C63F5DA}</a:tableStyleId>
              </a:tblPr>
              <a:tblGrid>
                <a:gridCol w="1747881">
                  <a:extLst>
                    <a:ext uri="{9D8B030D-6E8A-4147-A177-3AD203B41FA5}">
                      <a16:colId xmlns="" xmlns:a16="http://schemas.microsoft.com/office/drawing/2014/main" val="1737972360"/>
                    </a:ext>
                  </a:extLst>
                </a:gridCol>
                <a:gridCol w="4199767">
                  <a:extLst>
                    <a:ext uri="{9D8B030D-6E8A-4147-A177-3AD203B41FA5}">
                      <a16:colId xmlns="" xmlns:a16="http://schemas.microsoft.com/office/drawing/2014/main" val="1469748637"/>
                    </a:ext>
                  </a:extLst>
                </a:gridCol>
                <a:gridCol w="2961685">
                  <a:extLst>
                    <a:ext uri="{9D8B030D-6E8A-4147-A177-3AD203B41FA5}">
                      <a16:colId xmlns="" xmlns:a16="http://schemas.microsoft.com/office/drawing/2014/main" val="1900578096"/>
                    </a:ext>
                  </a:extLst>
                </a:gridCol>
                <a:gridCol w="2557082">
                  <a:extLst>
                    <a:ext uri="{9D8B030D-6E8A-4147-A177-3AD203B41FA5}">
                      <a16:colId xmlns="" xmlns:a16="http://schemas.microsoft.com/office/drawing/2014/main" val="2854087466"/>
                    </a:ext>
                  </a:extLst>
                </a:gridCol>
              </a:tblGrid>
              <a:tr h="545345">
                <a:tc>
                  <a:txBody>
                    <a:bodyPr/>
                    <a:lstStyle/>
                    <a:p>
                      <a:pPr algn="ctr"/>
                      <a:r>
                        <a:rPr kumimoji="1" lang="ja-JP" altLang="en-US" sz="2400" dirty="0"/>
                        <a:t>区分</a:t>
                      </a:r>
                    </a:p>
                  </a:txBody>
                  <a:tcPr anchor="ctr"/>
                </a:tc>
                <a:tc>
                  <a:txBody>
                    <a:bodyPr/>
                    <a:lstStyle/>
                    <a:p>
                      <a:pPr algn="ctr"/>
                      <a:r>
                        <a:rPr kumimoji="1" lang="ja-JP" altLang="en-US" sz="2400" dirty="0"/>
                        <a:t>流体の状態</a:t>
                      </a:r>
                    </a:p>
                  </a:txBody>
                  <a:tcPr anchor="ctr"/>
                </a:tc>
                <a:tc>
                  <a:txBody>
                    <a:bodyPr/>
                    <a:lstStyle/>
                    <a:p>
                      <a:pPr algn="ctr"/>
                      <a:r>
                        <a:rPr kumimoji="1" lang="ja-JP" altLang="en-US" sz="2400" dirty="0"/>
                        <a:t>特長</a:t>
                      </a:r>
                    </a:p>
                  </a:txBody>
                  <a:tcPr anchor="ctr"/>
                </a:tc>
                <a:tc>
                  <a:txBody>
                    <a:bodyPr/>
                    <a:lstStyle/>
                    <a:p>
                      <a:pPr algn="ctr"/>
                      <a:r>
                        <a:rPr kumimoji="1" lang="ja-JP" altLang="en-US" sz="2400" dirty="0"/>
                        <a:t>主な用途</a:t>
                      </a:r>
                    </a:p>
                  </a:txBody>
                  <a:tcPr anchor="ctr"/>
                </a:tc>
                <a:extLst>
                  <a:ext uri="{0D108BD9-81ED-4DB2-BD59-A6C34878D82A}">
                    <a16:rowId xmlns="" xmlns:a16="http://schemas.microsoft.com/office/drawing/2014/main" val="3210021712"/>
                  </a:ext>
                </a:extLst>
              </a:tr>
              <a:tr h="1338239">
                <a:tc>
                  <a:txBody>
                    <a:bodyPr/>
                    <a:lstStyle/>
                    <a:p>
                      <a:pPr algn="ctr"/>
                      <a:r>
                        <a:rPr kumimoji="1" lang="ja-JP" altLang="en-US" sz="2800" dirty="0"/>
                        <a:t>飽和蒸気</a:t>
                      </a:r>
                    </a:p>
                  </a:txBody>
                  <a:tcPr anchor="ctr"/>
                </a:tc>
                <a:tc>
                  <a:txBody>
                    <a:bodyPr/>
                    <a:lstStyle/>
                    <a:p>
                      <a:r>
                        <a:rPr kumimoji="1" lang="ja-JP" altLang="en-US" dirty="0"/>
                        <a:t>液相の水と気相の水が共存している蒸気</a:t>
                      </a:r>
                      <a:endParaRPr kumimoji="1" lang="en-US" altLang="ja-JP" dirty="0"/>
                    </a:p>
                    <a:p>
                      <a:r>
                        <a:rPr kumimoji="1" lang="ja-JP" altLang="en-US" dirty="0">
                          <a:solidFill>
                            <a:srgbClr val="0070C0"/>
                          </a:solidFill>
                        </a:rPr>
                        <a:t>　・湿り蒸気＝水分が含まれた蒸気</a:t>
                      </a:r>
                      <a:endParaRPr kumimoji="1" lang="en-US" altLang="ja-JP" dirty="0">
                        <a:solidFill>
                          <a:srgbClr val="0070C0"/>
                        </a:solidFill>
                      </a:endParaRPr>
                    </a:p>
                    <a:p>
                      <a:r>
                        <a:rPr kumimoji="1" lang="ja-JP" altLang="en-US" dirty="0">
                          <a:solidFill>
                            <a:srgbClr val="0070C0"/>
                          </a:solidFill>
                        </a:rPr>
                        <a:t>　　　　　　　　　→</a:t>
                      </a:r>
                      <a:r>
                        <a:rPr kumimoji="1" lang="ja-JP" altLang="en-US" u="sng" dirty="0">
                          <a:solidFill>
                            <a:srgbClr val="0070C0"/>
                          </a:solidFill>
                        </a:rPr>
                        <a:t>実際は湿り蒸気が大半</a:t>
                      </a:r>
                      <a:endParaRPr kumimoji="1" lang="en-US" altLang="ja-JP" u="sng" dirty="0">
                        <a:solidFill>
                          <a:srgbClr val="0070C0"/>
                        </a:solidFill>
                      </a:endParaRPr>
                    </a:p>
                    <a:p>
                      <a:r>
                        <a:rPr kumimoji="1" lang="ja-JP" altLang="en-US" dirty="0">
                          <a:solidFill>
                            <a:srgbClr val="0070C0"/>
                          </a:solidFill>
                        </a:rPr>
                        <a:t>　・乾き飽和蒸気＝水分を含まない蒸気</a:t>
                      </a:r>
                    </a:p>
                  </a:txBody>
                  <a:tcPr anchor="ctr"/>
                </a:tc>
                <a:tc>
                  <a:txBody>
                    <a:bodyPr/>
                    <a:lstStyle/>
                    <a:p>
                      <a:r>
                        <a:rPr kumimoji="1" lang="ja-JP" altLang="en-US" dirty="0"/>
                        <a:t>・高速、均一な加熱が可能</a:t>
                      </a:r>
                      <a:endParaRPr kumimoji="1" lang="en-US" altLang="ja-JP" dirty="0"/>
                    </a:p>
                    <a:p>
                      <a:r>
                        <a:rPr kumimoji="1" lang="ja-JP" altLang="en-US" dirty="0"/>
                        <a:t>・温度制御、圧力制御とも</a:t>
                      </a:r>
                      <a:endParaRPr kumimoji="1" lang="en-US" altLang="ja-JP" dirty="0"/>
                    </a:p>
                    <a:p>
                      <a:r>
                        <a:rPr kumimoji="1" lang="ja-JP" altLang="en-US" dirty="0"/>
                        <a:t>　可能</a:t>
                      </a:r>
                      <a:endParaRPr kumimoji="1" lang="en-US" altLang="ja-JP" dirty="0"/>
                    </a:p>
                    <a:p>
                      <a:r>
                        <a:rPr kumimoji="1" lang="ja-JP" altLang="en-US" dirty="0"/>
                        <a:t>・熱伝達率が高い</a:t>
                      </a:r>
                      <a:endParaRPr kumimoji="1" lang="en-US" altLang="ja-JP" dirty="0"/>
                    </a:p>
                    <a:p>
                      <a:r>
                        <a:rPr kumimoji="1" lang="ja-JP" altLang="en-US" dirty="0"/>
                        <a:t>・放熱により水＝ドレンが</a:t>
                      </a:r>
                      <a:endParaRPr kumimoji="1" lang="en-US" altLang="ja-JP" dirty="0"/>
                    </a:p>
                    <a:p>
                      <a:r>
                        <a:rPr kumimoji="1" lang="ja-JP" altLang="en-US" dirty="0"/>
                        <a:t>　発生する</a:t>
                      </a:r>
                    </a:p>
                  </a:txBody>
                  <a:tcPr anchor="ctr"/>
                </a:tc>
                <a:tc>
                  <a:txBody>
                    <a:bodyPr/>
                    <a:lstStyle/>
                    <a:p>
                      <a:r>
                        <a:rPr kumimoji="1" lang="ja-JP" altLang="en-US" dirty="0"/>
                        <a:t>ボイラーで発生する蒸気など</a:t>
                      </a:r>
                      <a:endParaRPr kumimoji="1" lang="en-US" altLang="ja-JP" dirty="0"/>
                    </a:p>
                    <a:p>
                      <a:endParaRPr kumimoji="1" lang="en-US" altLang="ja-JP" sz="800" dirty="0"/>
                    </a:p>
                    <a:p>
                      <a:r>
                        <a:rPr kumimoji="1" lang="en-US" altLang="ja-JP" dirty="0"/>
                        <a:t>100</a:t>
                      </a:r>
                      <a:r>
                        <a:rPr kumimoji="1" lang="ja-JP" altLang="en-US" dirty="0"/>
                        <a:t>～</a:t>
                      </a:r>
                      <a:r>
                        <a:rPr kumimoji="1" lang="en-US" altLang="ja-JP" dirty="0"/>
                        <a:t>200</a:t>
                      </a:r>
                      <a:r>
                        <a:rPr kumimoji="1" lang="ja-JP" altLang="en-US" dirty="0"/>
                        <a:t>℃の加熱源として多く使用される</a:t>
                      </a:r>
                    </a:p>
                  </a:txBody>
                  <a:tcPr anchor="ctr"/>
                </a:tc>
                <a:extLst>
                  <a:ext uri="{0D108BD9-81ED-4DB2-BD59-A6C34878D82A}">
                    <a16:rowId xmlns="" xmlns:a16="http://schemas.microsoft.com/office/drawing/2014/main" val="502399748"/>
                  </a:ext>
                </a:extLst>
              </a:tr>
              <a:tr h="926460">
                <a:tc>
                  <a:txBody>
                    <a:bodyPr/>
                    <a:lstStyle/>
                    <a:p>
                      <a:pPr algn="ctr"/>
                      <a:r>
                        <a:rPr kumimoji="1" lang="ja-JP" altLang="en-US" sz="2800" dirty="0"/>
                        <a:t>過熱蒸気</a:t>
                      </a:r>
                    </a:p>
                  </a:txBody>
                  <a:tcPr anchor="ctr"/>
                </a:tc>
                <a:tc>
                  <a:txBody>
                    <a:bodyPr/>
                    <a:lstStyle/>
                    <a:p>
                      <a:r>
                        <a:rPr kumimoji="1" lang="ja-JP" altLang="en-US" dirty="0"/>
                        <a:t>飽和蒸気をさらに過熱し、飽和温度以上になった蒸気</a:t>
                      </a:r>
                    </a:p>
                  </a:txBody>
                  <a:tcPr anchor="ctr"/>
                </a:tc>
                <a:tc>
                  <a:txBody>
                    <a:bodyPr/>
                    <a:lstStyle/>
                    <a:p>
                      <a:r>
                        <a:rPr kumimoji="1" lang="ja-JP" altLang="en-US" dirty="0"/>
                        <a:t>・ドレンが発生しない</a:t>
                      </a:r>
                      <a:endParaRPr kumimoji="1" lang="en-US" altLang="ja-JP" dirty="0"/>
                    </a:p>
                    <a:p>
                      <a:r>
                        <a:rPr kumimoji="1" lang="ja-JP" altLang="en-US" dirty="0"/>
                        <a:t>・熱効率が高い</a:t>
                      </a:r>
                    </a:p>
                  </a:txBody>
                  <a:tcPr anchor="ctr"/>
                </a:tc>
                <a:tc>
                  <a:txBody>
                    <a:bodyPr/>
                    <a:lstStyle/>
                    <a:p>
                      <a:r>
                        <a:rPr kumimoji="1" lang="ja-JP" altLang="en-US" dirty="0"/>
                        <a:t>蒸気タービンなどの動力源として使用される</a:t>
                      </a:r>
                    </a:p>
                  </a:txBody>
                  <a:tcPr anchor="ctr"/>
                </a:tc>
                <a:extLst>
                  <a:ext uri="{0D108BD9-81ED-4DB2-BD59-A6C34878D82A}">
                    <a16:rowId xmlns="" xmlns:a16="http://schemas.microsoft.com/office/drawing/2014/main" val="2163001547"/>
                  </a:ext>
                </a:extLst>
              </a:tr>
            </a:tbl>
          </a:graphicData>
        </a:graphic>
      </p:graphicFrame>
      <p:sp>
        <p:nvSpPr>
          <p:cNvPr id="5" name="テキスト ボックス 4">
            <a:extLst>
              <a:ext uri="{FF2B5EF4-FFF2-40B4-BE49-F238E27FC236}">
                <a16:creationId xmlns="" xmlns:a16="http://schemas.microsoft.com/office/drawing/2014/main" id="{60828985-C6A7-4ECB-A2AC-C7B3F884E455}"/>
              </a:ext>
            </a:extLst>
          </p:cNvPr>
          <p:cNvSpPr txBox="1"/>
          <p:nvPr/>
        </p:nvSpPr>
        <p:spPr>
          <a:xfrm>
            <a:off x="434910" y="5387074"/>
            <a:ext cx="11278479" cy="830997"/>
          </a:xfrm>
          <a:prstGeom prst="rect">
            <a:avLst/>
          </a:prstGeom>
          <a:solidFill>
            <a:schemeClr val="accent4">
              <a:lumMod val="20000"/>
              <a:lumOff val="80000"/>
            </a:schemeClr>
          </a:solidFill>
        </p:spPr>
        <p:txBody>
          <a:bodyPr wrap="square" rtlCol="0">
            <a:spAutoFit/>
          </a:bodyPr>
          <a:lstStyle/>
          <a:p>
            <a:r>
              <a:rPr kumimoji="1" lang="ja-JP" altLang="en-US" sz="2400" dirty="0">
                <a:solidFill>
                  <a:srgbClr val="0070C0"/>
                </a:solidFill>
              </a:rPr>
              <a:t>この講座では、プロセスの蒸気流量として多く扱われている</a:t>
            </a:r>
            <a:r>
              <a:rPr kumimoji="1" lang="ja-JP" altLang="en-US" sz="2400" dirty="0">
                <a:solidFill>
                  <a:srgbClr val="FF0000"/>
                </a:solidFill>
              </a:rPr>
              <a:t>湿り蒸気の流量計測方法</a:t>
            </a:r>
            <a:r>
              <a:rPr kumimoji="1" lang="ja-JP" altLang="en-US" sz="2400" dirty="0">
                <a:solidFill>
                  <a:srgbClr val="0070C0"/>
                </a:solidFill>
              </a:rPr>
              <a:t>を重点に解説する。　</a:t>
            </a:r>
          </a:p>
        </p:txBody>
      </p:sp>
    </p:spTree>
    <p:extLst>
      <p:ext uri="{BB962C8B-B14F-4D97-AF65-F5344CB8AC3E}">
        <p14:creationId xmlns:p14="http://schemas.microsoft.com/office/powerpoint/2010/main" val="2708880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48410" y="525380"/>
            <a:ext cx="10515600" cy="1325563"/>
          </a:xfrm>
        </p:spPr>
        <p:txBody>
          <a:bodyPr/>
          <a:lstStyle/>
          <a:p>
            <a:r>
              <a:rPr kumimoji="1" lang="ja-JP" altLang="en-US" dirty="0"/>
              <a:t>飽和蒸気と過熱蒸気</a:t>
            </a:r>
          </a:p>
        </p:txBody>
      </p:sp>
      <p:sp>
        <p:nvSpPr>
          <p:cNvPr id="3" name="スライド番号プレースホルダー 2"/>
          <p:cNvSpPr>
            <a:spLocks noGrp="1"/>
          </p:cNvSpPr>
          <p:nvPr>
            <p:ph type="sldNum" sz="quarter" idx="12"/>
          </p:nvPr>
        </p:nvSpPr>
        <p:spPr>
          <a:xfrm>
            <a:off x="8620810" y="394721"/>
            <a:ext cx="2743200" cy="365125"/>
          </a:xfrm>
        </p:spPr>
        <p:txBody>
          <a:bodyPr/>
          <a:lstStyle/>
          <a:p>
            <a:fld id="{80303E59-72E9-42A8-91AA-C23B2544DB24}" type="slidenum">
              <a:rPr kumimoji="1" lang="ja-JP" altLang="en-US" smtClean="0"/>
              <a:t>5</a:t>
            </a:fld>
            <a:endParaRPr kumimoji="1" lang="ja-JP" altLang="en-US"/>
          </a:p>
        </p:txBody>
      </p:sp>
      <p:sp>
        <p:nvSpPr>
          <p:cNvPr id="27" name="テキスト ボックス 26">
            <a:extLst>
              <a:ext uri="{FF2B5EF4-FFF2-40B4-BE49-F238E27FC236}">
                <a16:creationId xmlns="" xmlns:a16="http://schemas.microsoft.com/office/drawing/2014/main" id="{CB3E412D-D3D5-43AB-99CB-FD0E34C05ADF}"/>
              </a:ext>
            </a:extLst>
          </p:cNvPr>
          <p:cNvSpPr txBox="1"/>
          <p:nvPr/>
        </p:nvSpPr>
        <p:spPr>
          <a:xfrm>
            <a:off x="6677025" y="1024819"/>
            <a:ext cx="3518939" cy="369332"/>
          </a:xfrm>
          <a:prstGeom prst="rect">
            <a:avLst/>
          </a:prstGeom>
          <a:solidFill>
            <a:srgbClr val="FFFF00"/>
          </a:solidFill>
        </p:spPr>
        <p:txBody>
          <a:bodyPr wrap="square" rtlCol="0">
            <a:spAutoFit/>
          </a:bodyPr>
          <a:lstStyle/>
          <a:p>
            <a:r>
              <a:rPr kumimoji="1" lang="ja-JP" altLang="en-US" dirty="0">
                <a:solidFill>
                  <a:schemeClr val="accent5"/>
                </a:solidFill>
              </a:rPr>
              <a:t>液体および蒸気の温度、圧力範囲</a:t>
            </a:r>
            <a:endParaRPr kumimoji="1" lang="ja-JP" altLang="en-US" sz="1400" dirty="0">
              <a:solidFill>
                <a:schemeClr val="accent5"/>
              </a:solidFill>
            </a:endParaRPr>
          </a:p>
        </p:txBody>
      </p:sp>
      <p:graphicFrame>
        <p:nvGraphicFramePr>
          <p:cNvPr id="7" name="オブジェクト 6">
            <a:extLst>
              <a:ext uri="{FF2B5EF4-FFF2-40B4-BE49-F238E27FC236}">
                <a16:creationId xmlns="" xmlns:a16="http://schemas.microsoft.com/office/drawing/2014/main" id="{88CD18F8-DED0-4CBB-8B70-4F52DC6CBAB3}"/>
              </a:ext>
            </a:extLst>
          </p:cNvPr>
          <p:cNvGraphicFramePr>
            <a:graphicFrameLocks noChangeAspect="1"/>
          </p:cNvGraphicFramePr>
          <p:nvPr>
            <p:extLst>
              <p:ext uri="{D42A27DB-BD31-4B8C-83A1-F6EECF244321}">
                <p14:modId xmlns:p14="http://schemas.microsoft.com/office/powerpoint/2010/main" val="840720324"/>
              </p:ext>
            </p:extLst>
          </p:nvPr>
        </p:nvGraphicFramePr>
        <p:xfrm>
          <a:off x="1777297" y="1642948"/>
          <a:ext cx="8183997" cy="4842637"/>
        </p:xfrm>
        <a:graphic>
          <a:graphicData uri="http://schemas.openxmlformats.org/presentationml/2006/ole">
            <mc:AlternateContent xmlns:mc="http://schemas.openxmlformats.org/markup-compatibility/2006">
              <mc:Choice xmlns:v="urn:schemas-microsoft-com:vml" Requires="v">
                <p:oleObj spid="_x0000_s3334" name="Worksheet" r:id="rId3" imgW="8896428" imgH="5264035" progId="Excel.Sheet.12">
                  <p:embed/>
                </p:oleObj>
              </mc:Choice>
              <mc:Fallback>
                <p:oleObj name="Worksheet" r:id="rId3" imgW="8896428" imgH="5264035" progId="Excel.Sheet.12">
                  <p:embed/>
                  <p:pic>
                    <p:nvPicPr>
                      <p:cNvPr id="7" name="オブジェクト 6">
                        <a:extLst>
                          <a:ext uri="{FF2B5EF4-FFF2-40B4-BE49-F238E27FC236}">
                            <a16:creationId xmlns="" xmlns:a16="http://schemas.microsoft.com/office/drawing/2014/main" id="{88CD18F8-DED0-4CBB-8B70-4F52DC6CBAB3}"/>
                          </a:ext>
                        </a:extLst>
                      </p:cNvPr>
                      <p:cNvPicPr/>
                      <p:nvPr/>
                    </p:nvPicPr>
                    <p:blipFill>
                      <a:blip r:embed="rId4"/>
                      <a:stretch>
                        <a:fillRect/>
                      </a:stretch>
                    </p:blipFill>
                    <p:spPr>
                      <a:xfrm>
                        <a:off x="1777297" y="1642948"/>
                        <a:ext cx="8183997" cy="4842637"/>
                      </a:xfrm>
                      <a:prstGeom prst="rect">
                        <a:avLst/>
                      </a:prstGeom>
                    </p:spPr>
                  </p:pic>
                </p:oleObj>
              </mc:Fallback>
            </mc:AlternateContent>
          </a:graphicData>
        </a:graphic>
      </p:graphicFrame>
      <p:sp>
        <p:nvSpPr>
          <p:cNvPr id="6" name="正方形/長方形 5">
            <a:extLst>
              <a:ext uri="{FF2B5EF4-FFF2-40B4-BE49-F238E27FC236}">
                <a16:creationId xmlns="" xmlns:a16="http://schemas.microsoft.com/office/drawing/2014/main" id="{E28BDF8B-4077-4262-8F7F-41FC2D217867}"/>
              </a:ext>
            </a:extLst>
          </p:cNvPr>
          <p:cNvSpPr/>
          <p:nvPr/>
        </p:nvSpPr>
        <p:spPr>
          <a:xfrm>
            <a:off x="5648239" y="1529395"/>
            <a:ext cx="1504939" cy="736375"/>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楕円 15">
            <a:extLst>
              <a:ext uri="{FF2B5EF4-FFF2-40B4-BE49-F238E27FC236}">
                <a16:creationId xmlns="" xmlns:a16="http://schemas.microsoft.com/office/drawing/2014/main" id="{1B2F61AB-E78E-427A-A0EB-FD02F08640A3}"/>
              </a:ext>
            </a:extLst>
          </p:cNvPr>
          <p:cNvSpPr/>
          <p:nvPr/>
        </p:nvSpPr>
        <p:spPr>
          <a:xfrm>
            <a:off x="5575411" y="2200416"/>
            <a:ext cx="160453" cy="154931"/>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テキスト ボックス 7">
            <a:extLst>
              <a:ext uri="{FF2B5EF4-FFF2-40B4-BE49-F238E27FC236}">
                <a16:creationId xmlns="" xmlns:a16="http://schemas.microsoft.com/office/drawing/2014/main" id="{4C7337EC-6BA5-4040-975A-9D3DF71BF68F}"/>
              </a:ext>
            </a:extLst>
          </p:cNvPr>
          <p:cNvSpPr txBox="1"/>
          <p:nvPr/>
        </p:nvSpPr>
        <p:spPr>
          <a:xfrm>
            <a:off x="5618560" y="5672014"/>
            <a:ext cx="650657" cy="461665"/>
          </a:xfrm>
          <a:prstGeom prst="rect">
            <a:avLst/>
          </a:prstGeom>
          <a:noFill/>
        </p:spPr>
        <p:txBody>
          <a:bodyPr wrap="square" rtlCol="0">
            <a:spAutoFit/>
          </a:bodyPr>
          <a:lstStyle/>
          <a:p>
            <a:r>
              <a:rPr kumimoji="1" lang="en-US" altLang="ja-JP" sz="2400" b="1" dirty="0">
                <a:solidFill>
                  <a:srgbClr val="FF0000"/>
                </a:solidFill>
              </a:rPr>
              <a:t>374</a:t>
            </a:r>
            <a:endParaRPr kumimoji="1" lang="ja-JP" altLang="en-US" sz="2400" b="1" dirty="0">
              <a:solidFill>
                <a:srgbClr val="FF0000"/>
              </a:solidFill>
            </a:endParaRPr>
          </a:p>
        </p:txBody>
      </p:sp>
      <p:sp>
        <p:nvSpPr>
          <p:cNvPr id="9" name="テキスト ボックス 8">
            <a:extLst>
              <a:ext uri="{FF2B5EF4-FFF2-40B4-BE49-F238E27FC236}">
                <a16:creationId xmlns="" xmlns:a16="http://schemas.microsoft.com/office/drawing/2014/main" id="{9615C912-EB0D-477B-94C3-B5225CDE58A2}"/>
              </a:ext>
            </a:extLst>
          </p:cNvPr>
          <p:cNvSpPr txBox="1"/>
          <p:nvPr/>
        </p:nvSpPr>
        <p:spPr>
          <a:xfrm>
            <a:off x="1728440" y="1650290"/>
            <a:ext cx="642520" cy="646331"/>
          </a:xfrm>
          <a:prstGeom prst="rect">
            <a:avLst/>
          </a:prstGeom>
          <a:noFill/>
        </p:spPr>
        <p:txBody>
          <a:bodyPr wrap="square" rtlCol="0">
            <a:spAutoFit/>
          </a:bodyPr>
          <a:lstStyle/>
          <a:p>
            <a:r>
              <a:rPr kumimoji="1" lang="ja-JP" altLang="en-US" dirty="0"/>
              <a:t>圧力 </a:t>
            </a:r>
            <a:r>
              <a:rPr kumimoji="1" lang="en-US" altLang="ja-JP" dirty="0" err="1"/>
              <a:t>MPa</a:t>
            </a:r>
            <a:endParaRPr kumimoji="1" lang="ja-JP" altLang="en-US" dirty="0"/>
          </a:p>
        </p:txBody>
      </p:sp>
      <p:sp>
        <p:nvSpPr>
          <p:cNvPr id="10" name="テキスト ボックス 9">
            <a:extLst>
              <a:ext uri="{FF2B5EF4-FFF2-40B4-BE49-F238E27FC236}">
                <a16:creationId xmlns="" xmlns:a16="http://schemas.microsoft.com/office/drawing/2014/main" id="{DC23239D-91BB-4F33-BE37-211C4D611968}"/>
              </a:ext>
            </a:extLst>
          </p:cNvPr>
          <p:cNvSpPr txBox="1"/>
          <p:nvPr/>
        </p:nvSpPr>
        <p:spPr>
          <a:xfrm>
            <a:off x="2938246" y="6277894"/>
            <a:ext cx="590550" cy="369332"/>
          </a:xfrm>
          <a:prstGeom prst="rect">
            <a:avLst/>
          </a:prstGeom>
          <a:noFill/>
        </p:spPr>
        <p:txBody>
          <a:bodyPr wrap="square" rtlCol="0">
            <a:spAutoFit/>
          </a:bodyPr>
          <a:lstStyle/>
          <a:p>
            <a:r>
              <a:rPr kumimoji="1" lang="en-US" altLang="ja-JP" dirty="0"/>
              <a:t>100</a:t>
            </a:r>
            <a:endParaRPr kumimoji="1" lang="ja-JP" altLang="en-US" dirty="0"/>
          </a:p>
        </p:txBody>
      </p:sp>
      <p:sp>
        <p:nvSpPr>
          <p:cNvPr id="11" name="テキスト ボックス 10">
            <a:extLst>
              <a:ext uri="{FF2B5EF4-FFF2-40B4-BE49-F238E27FC236}">
                <a16:creationId xmlns="" xmlns:a16="http://schemas.microsoft.com/office/drawing/2014/main" id="{6A66B731-3C97-4EE5-B8AC-E12ECF930733}"/>
              </a:ext>
            </a:extLst>
          </p:cNvPr>
          <p:cNvSpPr txBox="1"/>
          <p:nvPr/>
        </p:nvSpPr>
        <p:spPr>
          <a:xfrm>
            <a:off x="10083856" y="6278613"/>
            <a:ext cx="962023" cy="369332"/>
          </a:xfrm>
          <a:prstGeom prst="rect">
            <a:avLst/>
          </a:prstGeom>
          <a:noFill/>
        </p:spPr>
        <p:txBody>
          <a:bodyPr wrap="square" rtlCol="0">
            <a:spAutoFit/>
          </a:bodyPr>
          <a:lstStyle/>
          <a:p>
            <a:r>
              <a:rPr kumimoji="1" lang="ja-JP" altLang="en-US" dirty="0"/>
              <a:t>温度 ℃</a:t>
            </a:r>
          </a:p>
        </p:txBody>
      </p:sp>
      <p:sp>
        <p:nvSpPr>
          <p:cNvPr id="12" name="テキスト ボックス 11">
            <a:extLst>
              <a:ext uri="{FF2B5EF4-FFF2-40B4-BE49-F238E27FC236}">
                <a16:creationId xmlns="" xmlns:a16="http://schemas.microsoft.com/office/drawing/2014/main" id="{05C0803C-9AB7-4367-A534-2A60465C3711}"/>
              </a:ext>
            </a:extLst>
          </p:cNvPr>
          <p:cNvSpPr txBox="1"/>
          <p:nvPr/>
        </p:nvSpPr>
        <p:spPr>
          <a:xfrm>
            <a:off x="3778466" y="6276546"/>
            <a:ext cx="590550" cy="369332"/>
          </a:xfrm>
          <a:prstGeom prst="rect">
            <a:avLst/>
          </a:prstGeom>
          <a:noFill/>
        </p:spPr>
        <p:txBody>
          <a:bodyPr wrap="square" rtlCol="0">
            <a:spAutoFit/>
          </a:bodyPr>
          <a:lstStyle/>
          <a:p>
            <a:r>
              <a:rPr kumimoji="1" lang="en-US" altLang="ja-JP" dirty="0"/>
              <a:t>200</a:t>
            </a:r>
            <a:endParaRPr kumimoji="1" lang="ja-JP" altLang="en-US" dirty="0"/>
          </a:p>
        </p:txBody>
      </p:sp>
      <p:sp>
        <p:nvSpPr>
          <p:cNvPr id="14" name="テキスト ボックス 13">
            <a:extLst>
              <a:ext uri="{FF2B5EF4-FFF2-40B4-BE49-F238E27FC236}">
                <a16:creationId xmlns="" xmlns:a16="http://schemas.microsoft.com/office/drawing/2014/main" id="{943BCE36-8B20-4E9C-AA7E-346F70D289F2}"/>
              </a:ext>
            </a:extLst>
          </p:cNvPr>
          <p:cNvSpPr txBox="1"/>
          <p:nvPr/>
        </p:nvSpPr>
        <p:spPr>
          <a:xfrm>
            <a:off x="5450814" y="6281942"/>
            <a:ext cx="590550" cy="369332"/>
          </a:xfrm>
          <a:prstGeom prst="rect">
            <a:avLst/>
          </a:prstGeom>
          <a:noFill/>
        </p:spPr>
        <p:txBody>
          <a:bodyPr wrap="square" rtlCol="0">
            <a:spAutoFit/>
          </a:bodyPr>
          <a:lstStyle/>
          <a:p>
            <a:r>
              <a:rPr kumimoji="1" lang="en-US" altLang="ja-JP" dirty="0"/>
              <a:t>400</a:t>
            </a:r>
            <a:endParaRPr kumimoji="1" lang="ja-JP" altLang="en-US" dirty="0"/>
          </a:p>
        </p:txBody>
      </p:sp>
      <p:sp>
        <p:nvSpPr>
          <p:cNvPr id="17" name="テキスト ボックス 16">
            <a:extLst>
              <a:ext uri="{FF2B5EF4-FFF2-40B4-BE49-F238E27FC236}">
                <a16:creationId xmlns="" xmlns:a16="http://schemas.microsoft.com/office/drawing/2014/main" id="{C74BCFB8-F326-482D-8E4B-DE3215578926}"/>
              </a:ext>
            </a:extLst>
          </p:cNvPr>
          <p:cNvSpPr txBox="1"/>
          <p:nvPr/>
        </p:nvSpPr>
        <p:spPr>
          <a:xfrm>
            <a:off x="7139346" y="6271154"/>
            <a:ext cx="590550" cy="369332"/>
          </a:xfrm>
          <a:prstGeom prst="rect">
            <a:avLst/>
          </a:prstGeom>
          <a:noFill/>
        </p:spPr>
        <p:txBody>
          <a:bodyPr wrap="square" rtlCol="0">
            <a:spAutoFit/>
          </a:bodyPr>
          <a:lstStyle/>
          <a:p>
            <a:r>
              <a:rPr kumimoji="1" lang="en-US" altLang="ja-JP" dirty="0"/>
              <a:t>600</a:t>
            </a:r>
            <a:endParaRPr kumimoji="1" lang="ja-JP" altLang="en-US" dirty="0"/>
          </a:p>
        </p:txBody>
      </p:sp>
      <p:sp>
        <p:nvSpPr>
          <p:cNvPr id="19" name="テキスト ボックス 18">
            <a:extLst>
              <a:ext uri="{FF2B5EF4-FFF2-40B4-BE49-F238E27FC236}">
                <a16:creationId xmlns="" xmlns:a16="http://schemas.microsoft.com/office/drawing/2014/main" id="{DBC589A4-D521-410E-B7B9-E9DE07F55739}"/>
              </a:ext>
            </a:extLst>
          </p:cNvPr>
          <p:cNvSpPr txBox="1"/>
          <p:nvPr/>
        </p:nvSpPr>
        <p:spPr>
          <a:xfrm>
            <a:off x="8811694" y="6276550"/>
            <a:ext cx="590550" cy="369332"/>
          </a:xfrm>
          <a:prstGeom prst="rect">
            <a:avLst/>
          </a:prstGeom>
          <a:noFill/>
        </p:spPr>
        <p:txBody>
          <a:bodyPr wrap="square" rtlCol="0">
            <a:spAutoFit/>
          </a:bodyPr>
          <a:lstStyle/>
          <a:p>
            <a:r>
              <a:rPr kumimoji="1" lang="en-US" altLang="ja-JP" dirty="0"/>
              <a:t>800</a:t>
            </a:r>
            <a:endParaRPr kumimoji="1" lang="ja-JP" altLang="en-US" dirty="0"/>
          </a:p>
        </p:txBody>
      </p:sp>
      <p:sp>
        <p:nvSpPr>
          <p:cNvPr id="20" name="テキスト ボックス 19">
            <a:extLst>
              <a:ext uri="{FF2B5EF4-FFF2-40B4-BE49-F238E27FC236}">
                <a16:creationId xmlns="" xmlns:a16="http://schemas.microsoft.com/office/drawing/2014/main" id="{78C0C9F9-845A-4CC9-9790-9BE4795C69C5}"/>
              </a:ext>
            </a:extLst>
          </p:cNvPr>
          <p:cNvSpPr txBox="1"/>
          <p:nvPr/>
        </p:nvSpPr>
        <p:spPr>
          <a:xfrm>
            <a:off x="1949674" y="3339150"/>
            <a:ext cx="437475" cy="369332"/>
          </a:xfrm>
          <a:prstGeom prst="rect">
            <a:avLst/>
          </a:prstGeom>
          <a:noFill/>
        </p:spPr>
        <p:txBody>
          <a:bodyPr wrap="square" rtlCol="0">
            <a:spAutoFit/>
          </a:bodyPr>
          <a:lstStyle/>
          <a:p>
            <a:r>
              <a:rPr kumimoji="1" lang="en-US" altLang="ja-JP" dirty="0"/>
              <a:t>10</a:t>
            </a:r>
            <a:endParaRPr kumimoji="1" lang="ja-JP" altLang="en-US" dirty="0"/>
          </a:p>
        </p:txBody>
      </p:sp>
      <p:sp>
        <p:nvSpPr>
          <p:cNvPr id="21" name="テキスト ボックス 20">
            <a:extLst>
              <a:ext uri="{FF2B5EF4-FFF2-40B4-BE49-F238E27FC236}">
                <a16:creationId xmlns="" xmlns:a16="http://schemas.microsoft.com/office/drawing/2014/main" id="{0A3DB578-C8A8-449A-AFD2-752A5759599B}"/>
              </a:ext>
            </a:extLst>
          </p:cNvPr>
          <p:cNvSpPr txBox="1"/>
          <p:nvPr/>
        </p:nvSpPr>
        <p:spPr>
          <a:xfrm>
            <a:off x="1948326" y="2302026"/>
            <a:ext cx="437475" cy="369332"/>
          </a:xfrm>
          <a:prstGeom prst="rect">
            <a:avLst/>
          </a:prstGeom>
          <a:noFill/>
        </p:spPr>
        <p:txBody>
          <a:bodyPr wrap="square" rtlCol="0">
            <a:spAutoFit/>
          </a:bodyPr>
          <a:lstStyle/>
          <a:p>
            <a:r>
              <a:rPr kumimoji="1" lang="en-US" altLang="ja-JP" dirty="0"/>
              <a:t>20</a:t>
            </a:r>
            <a:endParaRPr kumimoji="1" lang="ja-JP" altLang="en-US" dirty="0"/>
          </a:p>
        </p:txBody>
      </p:sp>
      <p:sp>
        <p:nvSpPr>
          <p:cNvPr id="22" name="テキスト ボックス 21">
            <a:extLst>
              <a:ext uri="{FF2B5EF4-FFF2-40B4-BE49-F238E27FC236}">
                <a16:creationId xmlns="" xmlns:a16="http://schemas.microsoft.com/office/drawing/2014/main" id="{2D081F7E-5B05-4329-887B-BC5595A9B27F}"/>
              </a:ext>
            </a:extLst>
          </p:cNvPr>
          <p:cNvSpPr txBox="1"/>
          <p:nvPr/>
        </p:nvSpPr>
        <p:spPr>
          <a:xfrm>
            <a:off x="2053522" y="4600154"/>
            <a:ext cx="332279" cy="369332"/>
          </a:xfrm>
          <a:prstGeom prst="rect">
            <a:avLst/>
          </a:prstGeom>
          <a:noFill/>
        </p:spPr>
        <p:txBody>
          <a:bodyPr wrap="square" rtlCol="0">
            <a:spAutoFit/>
          </a:bodyPr>
          <a:lstStyle/>
          <a:p>
            <a:r>
              <a:rPr kumimoji="1" lang="en-US" altLang="ja-JP" dirty="0"/>
              <a:t>1</a:t>
            </a:r>
            <a:endParaRPr kumimoji="1" lang="ja-JP" altLang="en-US" dirty="0"/>
          </a:p>
        </p:txBody>
      </p:sp>
      <p:sp>
        <p:nvSpPr>
          <p:cNvPr id="23" name="テキスト ボックス 22">
            <a:extLst>
              <a:ext uri="{FF2B5EF4-FFF2-40B4-BE49-F238E27FC236}">
                <a16:creationId xmlns="" xmlns:a16="http://schemas.microsoft.com/office/drawing/2014/main" id="{F2F7B3BF-B274-41AB-B529-7CE22598D469}"/>
              </a:ext>
            </a:extLst>
          </p:cNvPr>
          <p:cNvSpPr txBox="1"/>
          <p:nvPr/>
        </p:nvSpPr>
        <p:spPr>
          <a:xfrm>
            <a:off x="1882242" y="5424190"/>
            <a:ext cx="496954" cy="369332"/>
          </a:xfrm>
          <a:prstGeom prst="rect">
            <a:avLst/>
          </a:prstGeom>
          <a:noFill/>
        </p:spPr>
        <p:txBody>
          <a:bodyPr wrap="square" rtlCol="0">
            <a:spAutoFit/>
          </a:bodyPr>
          <a:lstStyle/>
          <a:p>
            <a:r>
              <a:rPr kumimoji="1" lang="en-US" altLang="ja-JP" dirty="0"/>
              <a:t>0.1</a:t>
            </a:r>
            <a:endParaRPr kumimoji="1" lang="ja-JP" altLang="en-US" dirty="0"/>
          </a:p>
        </p:txBody>
      </p:sp>
      <p:sp>
        <p:nvSpPr>
          <p:cNvPr id="24" name="テキスト ボックス 23">
            <a:extLst>
              <a:ext uri="{FF2B5EF4-FFF2-40B4-BE49-F238E27FC236}">
                <a16:creationId xmlns="" xmlns:a16="http://schemas.microsoft.com/office/drawing/2014/main" id="{1ED2E828-F8C0-4916-8F3B-9F814B957290}"/>
              </a:ext>
            </a:extLst>
          </p:cNvPr>
          <p:cNvSpPr txBox="1"/>
          <p:nvPr/>
        </p:nvSpPr>
        <p:spPr>
          <a:xfrm>
            <a:off x="2408222" y="1855618"/>
            <a:ext cx="785086" cy="461665"/>
          </a:xfrm>
          <a:prstGeom prst="rect">
            <a:avLst/>
          </a:prstGeom>
          <a:noFill/>
        </p:spPr>
        <p:txBody>
          <a:bodyPr wrap="square" rtlCol="0">
            <a:spAutoFit/>
          </a:bodyPr>
          <a:lstStyle/>
          <a:p>
            <a:r>
              <a:rPr kumimoji="1" lang="en-US" altLang="ja-JP" sz="2400" b="1" dirty="0">
                <a:solidFill>
                  <a:srgbClr val="FF0000"/>
                </a:solidFill>
              </a:rPr>
              <a:t>22.1</a:t>
            </a:r>
            <a:endParaRPr kumimoji="1" lang="ja-JP" altLang="en-US" sz="2400" b="1" dirty="0">
              <a:solidFill>
                <a:srgbClr val="FF0000"/>
              </a:solidFill>
            </a:endParaRPr>
          </a:p>
        </p:txBody>
      </p:sp>
      <p:cxnSp>
        <p:nvCxnSpPr>
          <p:cNvPr id="25" name="直線矢印コネクタ 24">
            <a:extLst>
              <a:ext uri="{FF2B5EF4-FFF2-40B4-BE49-F238E27FC236}">
                <a16:creationId xmlns="" xmlns:a16="http://schemas.microsoft.com/office/drawing/2014/main" id="{A5DF52C3-3F3C-4E9A-BB68-EC0A685426FC}"/>
              </a:ext>
            </a:extLst>
          </p:cNvPr>
          <p:cNvCxnSpPr>
            <a:cxnSpLocks/>
          </p:cNvCxnSpPr>
          <p:nvPr/>
        </p:nvCxnSpPr>
        <p:spPr>
          <a:xfrm flipH="1" flipV="1">
            <a:off x="5714401" y="2321498"/>
            <a:ext cx="428626" cy="54292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テキスト ボックス 25">
            <a:extLst>
              <a:ext uri="{FF2B5EF4-FFF2-40B4-BE49-F238E27FC236}">
                <a16:creationId xmlns="" xmlns:a16="http://schemas.microsoft.com/office/drawing/2014/main" id="{B80EB81E-B438-409B-981C-959F33C6552A}"/>
              </a:ext>
            </a:extLst>
          </p:cNvPr>
          <p:cNvSpPr txBox="1"/>
          <p:nvPr/>
        </p:nvSpPr>
        <p:spPr>
          <a:xfrm>
            <a:off x="5813024" y="2631056"/>
            <a:ext cx="942974" cy="369332"/>
          </a:xfrm>
          <a:prstGeom prst="rect">
            <a:avLst/>
          </a:prstGeom>
          <a:solidFill>
            <a:srgbClr val="FFFF00"/>
          </a:solidFill>
        </p:spPr>
        <p:txBody>
          <a:bodyPr wrap="square" rtlCol="0">
            <a:spAutoFit/>
          </a:bodyPr>
          <a:lstStyle/>
          <a:p>
            <a:r>
              <a:rPr kumimoji="1" lang="ja-JP" altLang="en-US" dirty="0"/>
              <a:t>臨界点</a:t>
            </a:r>
          </a:p>
        </p:txBody>
      </p:sp>
      <p:sp>
        <p:nvSpPr>
          <p:cNvPr id="28" name="テキスト ボックス 27">
            <a:extLst>
              <a:ext uri="{FF2B5EF4-FFF2-40B4-BE49-F238E27FC236}">
                <a16:creationId xmlns="" xmlns:a16="http://schemas.microsoft.com/office/drawing/2014/main" id="{E23BB33A-923D-472E-936D-6C845AB438EE}"/>
              </a:ext>
            </a:extLst>
          </p:cNvPr>
          <p:cNvSpPr txBox="1"/>
          <p:nvPr/>
        </p:nvSpPr>
        <p:spPr>
          <a:xfrm>
            <a:off x="3066881" y="2927478"/>
            <a:ext cx="1270449" cy="954107"/>
          </a:xfrm>
          <a:prstGeom prst="rect">
            <a:avLst/>
          </a:prstGeom>
          <a:noFill/>
          <a:ln w="28575">
            <a:solidFill>
              <a:srgbClr val="0070C0"/>
            </a:solidFill>
            <a:prstDash val="dash"/>
          </a:ln>
        </p:spPr>
        <p:txBody>
          <a:bodyPr wrap="square" rtlCol="0">
            <a:spAutoFit/>
          </a:bodyPr>
          <a:lstStyle/>
          <a:p>
            <a:r>
              <a:rPr kumimoji="1" lang="ja-JP" altLang="en-US" sz="2800" dirty="0">
                <a:solidFill>
                  <a:schemeClr val="accent5"/>
                </a:solidFill>
              </a:rPr>
              <a:t>圧縮水（液相）</a:t>
            </a:r>
          </a:p>
        </p:txBody>
      </p:sp>
      <p:sp>
        <p:nvSpPr>
          <p:cNvPr id="29" name="テキスト ボックス 28">
            <a:extLst>
              <a:ext uri="{FF2B5EF4-FFF2-40B4-BE49-F238E27FC236}">
                <a16:creationId xmlns="" xmlns:a16="http://schemas.microsoft.com/office/drawing/2014/main" id="{D9DE7F02-8373-4487-8CD9-C357E9071A49}"/>
              </a:ext>
            </a:extLst>
          </p:cNvPr>
          <p:cNvSpPr txBox="1"/>
          <p:nvPr/>
        </p:nvSpPr>
        <p:spPr>
          <a:xfrm>
            <a:off x="4950968" y="4317954"/>
            <a:ext cx="1684499" cy="954107"/>
          </a:xfrm>
          <a:prstGeom prst="rect">
            <a:avLst/>
          </a:prstGeom>
          <a:solidFill>
            <a:schemeClr val="bg1"/>
          </a:solidFill>
          <a:ln w="28575">
            <a:solidFill>
              <a:srgbClr val="FF0000"/>
            </a:solidFill>
            <a:prstDash val="dash"/>
          </a:ln>
        </p:spPr>
        <p:txBody>
          <a:bodyPr wrap="square" rtlCol="0">
            <a:spAutoFit/>
          </a:bodyPr>
          <a:lstStyle/>
          <a:p>
            <a:r>
              <a:rPr kumimoji="1" lang="ja-JP" altLang="en-US" sz="2800" dirty="0">
                <a:solidFill>
                  <a:srgbClr val="FF0000"/>
                </a:solidFill>
              </a:rPr>
              <a:t>過熱蒸気</a:t>
            </a:r>
            <a:endParaRPr kumimoji="1" lang="en-US" altLang="ja-JP" sz="2800" dirty="0">
              <a:solidFill>
                <a:srgbClr val="FF0000"/>
              </a:solidFill>
            </a:endParaRPr>
          </a:p>
          <a:p>
            <a:r>
              <a:rPr kumimoji="1" lang="ja-JP" altLang="en-US" sz="2800" dirty="0">
                <a:solidFill>
                  <a:srgbClr val="FF0000"/>
                </a:solidFill>
              </a:rPr>
              <a:t>（気相）</a:t>
            </a:r>
          </a:p>
        </p:txBody>
      </p:sp>
      <p:sp>
        <p:nvSpPr>
          <p:cNvPr id="30" name="テキスト ボックス 29">
            <a:extLst>
              <a:ext uri="{FF2B5EF4-FFF2-40B4-BE49-F238E27FC236}">
                <a16:creationId xmlns="" xmlns:a16="http://schemas.microsoft.com/office/drawing/2014/main" id="{BD2392CA-3424-4412-B6FF-5595B991E69A}"/>
              </a:ext>
            </a:extLst>
          </p:cNvPr>
          <p:cNvSpPr txBox="1"/>
          <p:nvPr/>
        </p:nvSpPr>
        <p:spPr>
          <a:xfrm>
            <a:off x="5677901" y="1662430"/>
            <a:ext cx="1442909" cy="461665"/>
          </a:xfrm>
          <a:prstGeom prst="rect">
            <a:avLst/>
          </a:prstGeom>
          <a:noFill/>
        </p:spPr>
        <p:txBody>
          <a:bodyPr wrap="square" rtlCol="0">
            <a:spAutoFit/>
          </a:bodyPr>
          <a:lstStyle/>
          <a:p>
            <a:r>
              <a:rPr kumimoji="1" lang="ja-JP" altLang="en-US" sz="2400" dirty="0"/>
              <a:t>超臨界水</a:t>
            </a:r>
          </a:p>
        </p:txBody>
      </p:sp>
      <p:sp>
        <p:nvSpPr>
          <p:cNvPr id="4" name="楕円 3">
            <a:extLst>
              <a:ext uri="{FF2B5EF4-FFF2-40B4-BE49-F238E27FC236}">
                <a16:creationId xmlns="" xmlns:a16="http://schemas.microsoft.com/office/drawing/2014/main" id="{28FCBA9A-494F-4FA3-8794-4AFB551B95B8}"/>
              </a:ext>
            </a:extLst>
          </p:cNvPr>
          <p:cNvSpPr/>
          <p:nvPr/>
        </p:nvSpPr>
        <p:spPr>
          <a:xfrm rot="18732534">
            <a:off x="3139119" y="5106312"/>
            <a:ext cx="1309429" cy="92760"/>
          </a:xfrm>
          <a:prstGeom prst="ellipse">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1" name="直線矢印コネクタ 30">
            <a:extLst>
              <a:ext uri="{FF2B5EF4-FFF2-40B4-BE49-F238E27FC236}">
                <a16:creationId xmlns="" xmlns:a16="http://schemas.microsoft.com/office/drawing/2014/main" id="{5CB2EEF3-4813-429D-AEBA-BEC121343659}"/>
              </a:ext>
            </a:extLst>
          </p:cNvPr>
          <p:cNvCxnSpPr>
            <a:cxnSpLocks/>
          </p:cNvCxnSpPr>
          <p:nvPr/>
        </p:nvCxnSpPr>
        <p:spPr>
          <a:xfrm flipH="1" flipV="1">
            <a:off x="5279364" y="3137442"/>
            <a:ext cx="428626" cy="54292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テキスト ボックス 31">
            <a:extLst>
              <a:ext uri="{FF2B5EF4-FFF2-40B4-BE49-F238E27FC236}">
                <a16:creationId xmlns="" xmlns:a16="http://schemas.microsoft.com/office/drawing/2014/main" id="{E79A729E-E64A-412A-BBD5-1310E76FD867}"/>
              </a:ext>
            </a:extLst>
          </p:cNvPr>
          <p:cNvSpPr txBox="1"/>
          <p:nvPr/>
        </p:nvSpPr>
        <p:spPr>
          <a:xfrm>
            <a:off x="5588378" y="3123320"/>
            <a:ext cx="2038934" cy="830997"/>
          </a:xfrm>
          <a:prstGeom prst="rect">
            <a:avLst/>
          </a:prstGeom>
          <a:solidFill>
            <a:srgbClr val="CCFFFF"/>
          </a:solidFill>
          <a:ln w="28575">
            <a:solidFill>
              <a:srgbClr val="FF0000"/>
            </a:solidFill>
            <a:prstDash val="dash"/>
          </a:ln>
        </p:spPr>
        <p:txBody>
          <a:bodyPr wrap="square" rtlCol="0">
            <a:spAutoFit/>
          </a:bodyPr>
          <a:lstStyle/>
          <a:p>
            <a:r>
              <a:rPr kumimoji="1" lang="ja-JP" altLang="en-US" sz="2400" dirty="0">
                <a:solidFill>
                  <a:srgbClr val="FF0000"/>
                </a:solidFill>
              </a:rPr>
              <a:t>飽和蒸気</a:t>
            </a:r>
            <a:endParaRPr kumimoji="1" lang="en-US" altLang="ja-JP" sz="2400" dirty="0">
              <a:solidFill>
                <a:srgbClr val="FF0000"/>
              </a:solidFill>
            </a:endParaRPr>
          </a:p>
          <a:p>
            <a:r>
              <a:rPr kumimoji="1" lang="ja-JP" altLang="en-US" sz="2400" dirty="0">
                <a:solidFill>
                  <a:srgbClr val="FF0000"/>
                </a:solidFill>
              </a:rPr>
              <a:t>（液相＋気相）</a:t>
            </a:r>
          </a:p>
        </p:txBody>
      </p:sp>
      <p:cxnSp>
        <p:nvCxnSpPr>
          <p:cNvPr id="33" name="直線矢印コネクタ 32">
            <a:extLst>
              <a:ext uri="{FF2B5EF4-FFF2-40B4-BE49-F238E27FC236}">
                <a16:creationId xmlns="" xmlns:a16="http://schemas.microsoft.com/office/drawing/2014/main" id="{9B0FCF1D-CDDB-484A-9ADE-2853CEF97992}"/>
              </a:ext>
            </a:extLst>
          </p:cNvPr>
          <p:cNvCxnSpPr>
            <a:cxnSpLocks/>
          </p:cNvCxnSpPr>
          <p:nvPr/>
        </p:nvCxnSpPr>
        <p:spPr>
          <a:xfrm flipH="1" flipV="1">
            <a:off x="3870008" y="5151002"/>
            <a:ext cx="305482" cy="341926"/>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 name="テキスト ボックス 33">
            <a:extLst>
              <a:ext uri="{FF2B5EF4-FFF2-40B4-BE49-F238E27FC236}">
                <a16:creationId xmlns="" xmlns:a16="http://schemas.microsoft.com/office/drawing/2014/main" id="{80377C71-8CA8-47C4-B152-F503BE14D4D2}"/>
              </a:ext>
            </a:extLst>
          </p:cNvPr>
          <p:cNvSpPr txBox="1"/>
          <p:nvPr/>
        </p:nvSpPr>
        <p:spPr>
          <a:xfrm>
            <a:off x="3691851" y="5509112"/>
            <a:ext cx="1826915" cy="461665"/>
          </a:xfrm>
          <a:prstGeom prst="rect">
            <a:avLst/>
          </a:prstGeom>
          <a:solidFill>
            <a:srgbClr val="FFFF00"/>
          </a:solidFill>
        </p:spPr>
        <p:txBody>
          <a:bodyPr wrap="square" rtlCol="0">
            <a:spAutoFit/>
          </a:bodyPr>
          <a:lstStyle/>
          <a:p>
            <a:r>
              <a:rPr kumimoji="1" lang="ja-JP" altLang="en-US" sz="1200" b="1" dirty="0"/>
              <a:t>一般プロセスの飽和蒸気の温度、圧力分布</a:t>
            </a:r>
          </a:p>
        </p:txBody>
      </p:sp>
      <p:sp>
        <p:nvSpPr>
          <p:cNvPr id="35" name="テキスト ボックス 34">
            <a:extLst>
              <a:ext uri="{FF2B5EF4-FFF2-40B4-BE49-F238E27FC236}">
                <a16:creationId xmlns="" xmlns:a16="http://schemas.microsoft.com/office/drawing/2014/main" id="{E2A2960E-0CC3-4B78-925A-AAD1580E6BF3}"/>
              </a:ext>
            </a:extLst>
          </p:cNvPr>
          <p:cNvSpPr txBox="1"/>
          <p:nvPr/>
        </p:nvSpPr>
        <p:spPr>
          <a:xfrm>
            <a:off x="817296" y="5419814"/>
            <a:ext cx="1109188" cy="369332"/>
          </a:xfrm>
          <a:prstGeom prst="rect">
            <a:avLst/>
          </a:prstGeom>
          <a:noFill/>
        </p:spPr>
        <p:txBody>
          <a:bodyPr wrap="square" rtlCol="0">
            <a:spAutoFit/>
          </a:bodyPr>
          <a:lstStyle/>
          <a:p>
            <a:r>
              <a:rPr kumimoji="1" lang="ja-JP" altLang="en-US" b="1" dirty="0">
                <a:solidFill>
                  <a:schemeClr val="accent5"/>
                </a:solidFill>
              </a:rPr>
              <a:t>大気圧→</a:t>
            </a:r>
          </a:p>
        </p:txBody>
      </p:sp>
      <p:sp>
        <p:nvSpPr>
          <p:cNvPr id="5" name="吹き出し: 角を丸めた四角形 4">
            <a:extLst>
              <a:ext uri="{FF2B5EF4-FFF2-40B4-BE49-F238E27FC236}">
                <a16:creationId xmlns="" xmlns:a16="http://schemas.microsoft.com/office/drawing/2014/main" id="{7E878507-8633-42BE-8E1C-08D3626B3C50}"/>
              </a:ext>
            </a:extLst>
          </p:cNvPr>
          <p:cNvSpPr/>
          <p:nvPr/>
        </p:nvSpPr>
        <p:spPr>
          <a:xfrm>
            <a:off x="8127085" y="2031081"/>
            <a:ext cx="1709242" cy="1184239"/>
          </a:xfrm>
          <a:prstGeom prst="wedgeRoundRectCallout">
            <a:avLst>
              <a:gd name="adj1" fmla="val -107817"/>
              <a:gd name="adj2" fmla="val -59303"/>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a:extLst>
              <a:ext uri="{FF2B5EF4-FFF2-40B4-BE49-F238E27FC236}">
                <a16:creationId xmlns="" xmlns:a16="http://schemas.microsoft.com/office/drawing/2014/main" id="{EF36A191-59E2-4DF2-B27B-809D3CAF9875}"/>
              </a:ext>
            </a:extLst>
          </p:cNvPr>
          <p:cNvSpPr txBox="1"/>
          <p:nvPr/>
        </p:nvSpPr>
        <p:spPr>
          <a:xfrm>
            <a:off x="8130618" y="2045769"/>
            <a:ext cx="1717896" cy="1169551"/>
          </a:xfrm>
          <a:prstGeom prst="rect">
            <a:avLst/>
          </a:prstGeom>
          <a:noFill/>
        </p:spPr>
        <p:txBody>
          <a:bodyPr wrap="square" rtlCol="0">
            <a:spAutoFit/>
          </a:bodyPr>
          <a:lstStyle/>
          <a:p>
            <a:r>
              <a:rPr kumimoji="1" lang="ja-JP" altLang="en-US" sz="1400" dirty="0"/>
              <a:t>・臨界点</a:t>
            </a:r>
            <a:endParaRPr kumimoji="1" lang="en-US" altLang="ja-JP" sz="1400" dirty="0"/>
          </a:p>
          <a:p>
            <a:r>
              <a:rPr kumimoji="1" lang="ja-JP" altLang="en-US" sz="1400" dirty="0"/>
              <a:t>　（</a:t>
            </a:r>
            <a:r>
              <a:rPr kumimoji="1" lang="en-US" altLang="ja-JP" sz="1400" dirty="0"/>
              <a:t>22.1MPa</a:t>
            </a:r>
            <a:r>
              <a:rPr kumimoji="1" lang="ja-JP" altLang="en-US" sz="1400" dirty="0" err="1"/>
              <a:t>、</a:t>
            </a:r>
            <a:r>
              <a:rPr kumimoji="1" lang="en-US" altLang="ja-JP" sz="1400" dirty="0"/>
              <a:t>374</a:t>
            </a:r>
            <a:r>
              <a:rPr kumimoji="1" lang="ja-JP" altLang="en-US" sz="1400" dirty="0"/>
              <a:t>℃）</a:t>
            </a:r>
            <a:endParaRPr kumimoji="1" lang="en-US" altLang="ja-JP" sz="1400" dirty="0"/>
          </a:p>
          <a:p>
            <a:r>
              <a:rPr kumimoji="1" lang="ja-JP" altLang="en-US" sz="1400" dirty="0"/>
              <a:t>　を超えた状態の水</a:t>
            </a:r>
            <a:endParaRPr kumimoji="1" lang="en-US" altLang="ja-JP" sz="1400" dirty="0"/>
          </a:p>
          <a:p>
            <a:r>
              <a:rPr kumimoji="1" lang="ja-JP" altLang="en-US" sz="1400" dirty="0"/>
              <a:t>・気体、液体両方の</a:t>
            </a:r>
            <a:endParaRPr kumimoji="1" lang="en-US" altLang="ja-JP" sz="1400" dirty="0"/>
          </a:p>
          <a:p>
            <a:r>
              <a:rPr kumimoji="1" lang="ja-JP" altLang="en-US" sz="1400" dirty="0"/>
              <a:t>　性質がある</a:t>
            </a:r>
          </a:p>
        </p:txBody>
      </p:sp>
      <p:sp>
        <p:nvSpPr>
          <p:cNvPr id="15" name="テキスト ボックス 14">
            <a:extLst>
              <a:ext uri="{FF2B5EF4-FFF2-40B4-BE49-F238E27FC236}">
                <a16:creationId xmlns="" xmlns:a16="http://schemas.microsoft.com/office/drawing/2014/main" id="{8B3EC918-5FF9-46BA-97AD-E8377BB6AACC}"/>
              </a:ext>
            </a:extLst>
          </p:cNvPr>
          <p:cNvSpPr txBox="1"/>
          <p:nvPr/>
        </p:nvSpPr>
        <p:spPr>
          <a:xfrm rot="18618310">
            <a:off x="3196380" y="4488485"/>
            <a:ext cx="1383991" cy="369332"/>
          </a:xfrm>
          <a:prstGeom prst="rect">
            <a:avLst/>
          </a:prstGeom>
          <a:noFill/>
        </p:spPr>
        <p:txBody>
          <a:bodyPr wrap="square" rtlCol="0">
            <a:spAutoFit/>
          </a:bodyPr>
          <a:lstStyle/>
          <a:p>
            <a:r>
              <a:rPr kumimoji="1" lang="ja-JP" altLang="en-US" b="1" dirty="0">
                <a:solidFill>
                  <a:srgbClr val="FF0000"/>
                </a:solidFill>
              </a:rPr>
              <a:t>蒸気圧曲線</a:t>
            </a:r>
          </a:p>
        </p:txBody>
      </p:sp>
    </p:spTree>
    <p:extLst>
      <p:ext uri="{BB962C8B-B14F-4D97-AF65-F5344CB8AC3E}">
        <p14:creationId xmlns:p14="http://schemas.microsoft.com/office/powerpoint/2010/main" val="2178784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a:blip r:embed="rId2"/>
          <a:stretch>
            <a:fillRect/>
          </a:stretch>
        </p:blipFill>
        <p:spPr>
          <a:xfrm>
            <a:off x="506268" y="1283132"/>
            <a:ext cx="5581494" cy="2206298"/>
          </a:xfrm>
          <a:prstGeom prst="rect">
            <a:avLst/>
          </a:prstGeom>
          <a:ln w="28575">
            <a:solidFill>
              <a:srgbClr val="FF0000"/>
            </a:solidFill>
          </a:ln>
        </p:spPr>
      </p:pic>
      <p:sp>
        <p:nvSpPr>
          <p:cNvPr id="38" name="吹き出し: 角を丸めた四角形 37">
            <a:extLst>
              <a:ext uri="{FF2B5EF4-FFF2-40B4-BE49-F238E27FC236}">
                <a16:creationId xmlns="" xmlns:a16="http://schemas.microsoft.com/office/drawing/2014/main" id="{EDF77A0F-72FE-443B-83C5-862BCDBB8DCC}"/>
              </a:ext>
            </a:extLst>
          </p:cNvPr>
          <p:cNvSpPr/>
          <p:nvPr/>
        </p:nvSpPr>
        <p:spPr>
          <a:xfrm>
            <a:off x="6971749" y="1184355"/>
            <a:ext cx="5022437" cy="1457717"/>
          </a:xfrm>
          <a:prstGeom prst="wedgeRoundRectCallout">
            <a:avLst>
              <a:gd name="adj1" fmla="val -69605"/>
              <a:gd name="adj2" fmla="val 27718"/>
              <a:gd name="adj3" fmla="val 16667"/>
            </a:avLst>
          </a:prstGeom>
          <a:solidFill>
            <a:srgbClr val="FFFFCC"/>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848410" y="192005"/>
            <a:ext cx="10515600" cy="1325563"/>
          </a:xfrm>
        </p:spPr>
        <p:txBody>
          <a:bodyPr/>
          <a:lstStyle/>
          <a:p>
            <a:r>
              <a:rPr lang="ja-JP" altLang="en-US" b="1" dirty="0"/>
              <a:t>ウォーターハンマー</a:t>
            </a:r>
            <a:r>
              <a:rPr kumimoji="1" lang="ja-JP" altLang="en-US" dirty="0"/>
              <a:t>：現象と対策</a:t>
            </a:r>
          </a:p>
        </p:txBody>
      </p:sp>
      <p:sp>
        <p:nvSpPr>
          <p:cNvPr id="4" name="スライド番号プレースホルダー 3"/>
          <p:cNvSpPr>
            <a:spLocks noGrp="1"/>
          </p:cNvSpPr>
          <p:nvPr>
            <p:ph type="sldNum" sz="quarter" idx="12"/>
          </p:nvPr>
        </p:nvSpPr>
        <p:spPr/>
        <p:txBody>
          <a:bodyPr/>
          <a:lstStyle/>
          <a:p>
            <a:fld id="{80303E59-72E9-42A8-91AA-C23B2544DB24}" type="slidenum">
              <a:rPr kumimoji="1" lang="ja-JP" altLang="en-US" smtClean="0"/>
              <a:t>6</a:t>
            </a:fld>
            <a:endParaRPr kumimoji="1" lang="ja-JP" altLang="en-US"/>
          </a:p>
        </p:txBody>
      </p:sp>
      <p:pic>
        <p:nvPicPr>
          <p:cNvPr id="8" name="図 7"/>
          <p:cNvPicPr>
            <a:picLocks noChangeAspect="1"/>
          </p:cNvPicPr>
          <p:nvPr/>
        </p:nvPicPr>
        <p:blipFill>
          <a:blip r:embed="rId3"/>
          <a:stretch>
            <a:fillRect/>
          </a:stretch>
        </p:blipFill>
        <p:spPr>
          <a:xfrm>
            <a:off x="496818" y="3641405"/>
            <a:ext cx="5939572" cy="3047500"/>
          </a:xfrm>
          <a:prstGeom prst="rect">
            <a:avLst/>
          </a:prstGeom>
          <a:ln w="28575">
            <a:solidFill>
              <a:srgbClr val="FF0000"/>
            </a:solidFill>
          </a:ln>
        </p:spPr>
      </p:pic>
      <p:sp>
        <p:nvSpPr>
          <p:cNvPr id="39" name="テキスト ボックス 38">
            <a:extLst>
              <a:ext uri="{FF2B5EF4-FFF2-40B4-BE49-F238E27FC236}">
                <a16:creationId xmlns="" xmlns:a16="http://schemas.microsoft.com/office/drawing/2014/main" id="{2D42D28D-51B7-4E33-8473-979E1F13A96F}"/>
              </a:ext>
            </a:extLst>
          </p:cNvPr>
          <p:cNvSpPr txBox="1"/>
          <p:nvPr/>
        </p:nvSpPr>
        <p:spPr>
          <a:xfrm>
            <a:off x="7075370" y="1254404"/>
            <a:ext cx="4815196" cy="1323439"/>
          </a:xfrm>
          <a:prstGeom prst="rect">
            <a:avLst/>
          </a:prstGeom>
          <a:noFill/>
          <a:ln>
            <a:noFill/>
          </a:ln>
        </p:spPr>
        <p:txBody>
          <a:bodyPr wrap="square" rtlCol="0">
            <a:spAutoFit/>
          </a:bodyPr>
          <a:lstStyle/>
          <a:p>
            <a:r>
              <a:rPr lang="ja-JP" altLang="en-US" sz="1600" dirty="0"/>
              <a:t>蒸気がボイラを出るとすぐ、熱を失い始め配管内で凝結が始まる。装置が冷えている始動時に特に多くなる。図はドレンの水滴が配管内で形成される様子を示しており、ドレンの「かたまり」が形成される。配管に沿って蒸気速度の高速で運ばれていく場合がある。</a:t>
            </a:r>
            <a:endParaRPr kumimoji="1" lang="ja-JP" altLang="en-US" sz="1600" dirty="0"/>
          </a:p>
        </p:txBody>
      </p:sp>
      <p:sp>
        <p:nvSpPr>
          <p:cNvPr id="14" name="吹き出し: 角を丸めた四角形 13">
            <a:extLst>
              <a:ext uri="{FF2B5EF4-FFF2-40B4-BE49-F238E27FC236}">
                <a16:creationId xmlns="" xmlns:a16="http://schemas.microsoft.com/office/drawing/2014/main" id="{1DAA284F-E2B8-42E9-B16E-817DAD005FD6}"/>
              </a:ext>
            </a:extLst>
          </p:cNvPr>
          <p:cNvSpPr/>
          <p:nvPr/>
        </p:nvSpPr>
        <p:spPr>
          <a:xfrm>
            <a:off x="6971749" y="2712134"/>
            <a:ext cx="5022437" cy="2183713"/>
          </a:xfrm>
          <a:prstGeom prst="wedgeRoundRectCallout">
            <a:avLst>
              <a:gd name="adj1" fmla="val -64958"/>
              <a:gd name="adj2" fmla="val 39527"/>
              <a:gd name="adj3" fmla="val 16667"/>
            </a:avLst>
          </a:prstGeom>
          <a:solidFill>
            <a:srgbClr val="FFFFCC"/>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a:extLst>
              <a:ext uri="{FF2B5EF4-FFF2-40B4-BE49-F238E27FC236}">
                <a16:creationId xmlns="" xmlns:a16="http://schemas.microsoft.com/office/drawing/2014/main" id="{3EA2E5D0-22E5-44BE-B809-2AC13AFD3966}"/>
              </a:ext>
            </a:extLst>
          </p:cNvPr>
          <p:cNvSpPr txBox="1"/>
          <p:nvPr/>
        </p:nvSpPr>
        <p:spPr>
          <a:xfrm>
            <a:off x="7067133" y="2776078"/>
            <a:ext cx="4823433" cy="2062103"/>
          </a:xfrm>
          <a:prstGeom prst="rect">
            <a:avLst/>
          </a:prstGeom>
          <a:noFill/>
          <a:ln>
            <a:noFill/>
          </a:ln>
        </p:spPr>
        <p:txBody>
          <a:bodyPr wrap="square" rtlCol="0">
            <a:spAutoFit/>
          </a:bodyPr>
          <a:lstStyle/>
          <a:p>
            <a:r>
              <a:rPr lang="ja-JP" altLang="en-US" sz="1600" b="1" dirty="0">
                <a:solidFill>
                  <a:schemeClr val="accent5"/>
                </a:solidFill>
              </a:rPr>
              <a:t>ウォーターハンマー</a:t>
            </a:r>
            <a:endParaRPr lang="en-US" altLang="ja-JP" sz="1600" b="1" dirty="0">
              <a:solidFill>
                <a:schemeClr val="accent5"/>
              </a:solidFill>
            </a:endParaRPr>
          </a:p>
          <a:p>
            <a:r>
              <a:rPr lang="ja-JP" altLang="en-US" sz="1600" dirty="0"/>
              <a:t>ドレンの「かたまり」と配管の曲がった部分や分岐などの障害物との衝撃が発生することによっておこる騒音と振動の現象。</a:t>
            </a:r>
          </a:p>
          <a:p>
            <a:r>
              <a:rPr lang="ja-JP" altLang="en-US" sz="1600" dirty="0"/>
              <a:t>配管補器類の寿命を著しく縮めてしまう可能性がある。</a:t>
            </a:r>
          </a:p>
          <a:p>
            <a:r>
              <a:rPr lang="ja-JP" altLang="en-US" sz="1600" dirty="0"/>
              <a:t>ドレンは低い箇所に集まるため、ドレンの「かたまり」が蒸気流によって捕獲され、下流のバルブや継ぎ手に勢いよくぶつかる場合がある。</a:t>
            </a:r>
            <a:endParaRPr kumimoji="1" lang="ja-JP" altLang="en-US" sz="1600" dirty="0"/>
          </a:p>
        </p:txBody>
      </p:sp>
      <p:sp>
        <p:nvSpPr>
          <p:cNvPr id="35" name="吹き出し: 角を丸めた四角形 13">
            <a:extLst>
              <a:ext uri="{FF2B5EF4-FFF2-40B4-BE49-F238E27FC236}">
                <a16:creationId xmlns="" xmlns:a16="http://schemas.microsoft.com/office/drawing/2014/main" id="{1DAA284F-E2B8-42E9-B16E-817DAD005FD6}"/>
              </a:ext>
            </a:extLst>
          </p:cNvPr>
          <p:cNvSpPr/>
          <p:nvPr/>
        </p:nvSpPr>
        <p:spPr>
          <a:xfrm>
            <a:off x="6967627" y="4956948"/>
            <a:ext cx="5022437" cy="1141161"/>
          </a:xfrm>
          <a:prstGeom prst="wedgeRoundRectCallout">
            <a:avLst>
              <a:gd name="adj1" fmla="val -63647"/>
              <a:gd name="adj2" fmla="val 19948"/>
              <a:gd name="adj3" fmla="val 16667"/>
            </a:avLst>
          </a:prstGeom>
          <a:solidFill>
            <a:srgbClr val="FFFFCC"/>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テキスト ボックス 39">
            <a:extLst>
              <a:ext uri="{FF2B5EF4-FFF2-40B4-BE49-F238E27FC236}">
                <a16:creationId xmlns="" xmlns:a16="http://schemas.microsoft.com/office/drawing/2014/main" id="{3EA2E5D0-22E5-44BE-B809-2AC13AFD3966}"/>
              </a:ext>
            </a:extLst>
          </p:cNvPr>
          <p:cNvSpPr txBox="1"/>
          <p:nvPr/>
        </p:nvSpPr>
        <p:spPr>
          <a:xfrm>
            <a:off x="7063011" y="5020891"/>
            <a:ext cx="4823433" cy="1077218"/>
          </a:xfrm>
          <a:prstGeom prst="rect">
            <a:avLst/>
          </a:prstGeom>
          <a:noFill/>
          <a:ln>
            <a:noFill/>
          </a:ln>
        </p:spPr>
        <p:txBody>
          <a:bodyPr wrap="square" rtlCol="0">
            <a:spAutoFit/>
          </a:bodyPr>
          <a:lstStyle/>
          <a:p>
            <a:r>
              <a:rPr lang="ja-JP" altLang="en-US" sz="1600" b="1" dirty="0">
                <a:solidFill>
                  <a:schemeClr val="accent5"/>
                </a:solidFill>
              </a:rPr>
              <a:t>対策：配管内のドレンを素早く除去する</a:t>
            </a:r>
          </a:p>
          <a:p>
            <a:r>
              <a:rPr lang="en-US" altLang="ja-JP" sz="1600" dirty="0"/>
              <a:t>1.</a:t>
            </a:r>
            <a:r>
              <a:rPr lang="ja-JP" altLang="en-US" sz="1600" dirty="0"/>
              <a:t>ドレンが溜まらない配管設計・施工</a:t>
            </a:r>
          </a:p>
          <a:p>
            <a:r>
              <a:rPr lang="en-US" altLang="ja-JP" sz="1600" dirty="0"/>
              <a:t>2.</a:t>
            </a:r>
            <a:r>
              <a:rPr lang="ja-JP" altLang="en-US" sz="1600" dirty="0"/>
              <a:t>頑丈なスチームトラップを設置する</a:t>
            </a:r>
          </a:p>
          <a:p>
            <a:r>
              <a:rPr lang="en-US" altLang="ja-JP" sz="1600" dirty="0"/>
              <a:t>3.</a:t>
            </a:r>
            <a:r>
              <a:rPr lang="ja-JP" altLang="en-US" sz="1600" dirty="0"/>
              <a:t>始動時に弁をゆっくりとあける等の対策が有効。</a:t>
            </a:r>
            <a:endParaRPr kumimoji="1" lang="ja-JP" altLang="en-US" sz="1600" dirty="0"/>
          </a:p>
        </p:txBody>
      </p:sp>
      <p:sp>
        <p:nvSpPr>
          <p:cNvPr id="13" name="テキスト ボックス 12"/>
          <p:cNvSpPr txBox="1"/>
          <p:nvPr/>
        </p:nvSpPr>
        <p:spPr>
          <a:xfrm>
            <a:off x="7720680" y="6200400"/>
            <a:ext cx="3861720" cy="577081"/>
          </a:xfrm>
          <a:prstGeom prst="rect">
            <a:avLst/>
          </a:prstGeom>
          <a:solidFill>
            <a:schemeClr val="bg1"/>
          </a:solidFill>
          <a:ln>
            <a:solidFill>
              <a:schemeClr val="tx1"/>
            </a:solidFill>
          </a:ln>
        </p:spPr>
        <p:txBody>
          <a:bodyPr wrap="square" rtlCol="0">
            <a:spAutoFit/>
          </a:bodyPr>
          <a:lstStyle/>
          <a:p>
            <a:r>
              <a:rPr kumimoji="1" lang="ja-JP" altLang="en-US" sz="1050" dirty="0"/>
              <a:t>出典：スパイラックスサーコリミテッド</a:t>
            </a:r>
            <a:r>
              <a:rPr kumimoji="1" lang="en-US" altLang="ja-JP" sz="1050" dirty="0"/>
              <a:t>HP</a:t>
            </a:r>
          </a:p>
          <a:p>
            <a:r>
              <a:rPr kumimoji="1" lang="en-US" altLang="ja-JP" sz="1050" dirty="0"/>
              <a:t> </a:t>
            </a:r>
            <a:r>
              <a:rPr kumimoji="1" lang="ja-JP" altLang="en-US" sz="1050" dirty="0"/>
              <a:t>　　　蒸気に関する</a:t>
            </a:r>
            <a:r>
              <a:rPr kumimoji="1" lang="en-US" altLang="ja-JP" sz="1050" dirty="0"/>
              <a:t>Web</a:t>
            </a:r>
            <a:r>
              <a:rPr kumimoji="1" lang="ja-JP" altLang="en-US" sz="1050" dirty="0"/>
              <a:t>マガジン</a:t>
            </a:r>
            <a:endParaRPr kumimoji="1" lang="en-US" altLang="ja-JP" sz="1050" dirty="0"/>
          </a:p>
          <a:p>
            <a:r>
              <a:rPr kumimoji="1" lang="ja-JP" altLang="en-US" sz="1050" dirty="0"/>
              <a:t>　　　 用語集　</a:t>
            </a:r>
            <a:r>
              <a:rPr lang="ja-JP" altLang="en-US" sz="1050" dirty="0">
                <a:latin typeface="+mn-ea"/>
              </a:rPr>
              <a:t>蒸気配管の困った現象＃</a:t>
            </a:r>
            <a:r>
              <a:rPr lang="en-US" altLang="ja-JP" sz="1050" dirty="0">
                <a:latin typeface="+mn-ea"/>
              </a:rPr>
              <a:t>01</a:t>
            </a:r>
            <a:r>
              <a:rPr lang="ja-JP" altLang="en-US" sz="1050" dirty="0">
                <a:latin typeface="+mn-ea"/>
              </a:rPr>
              <a:t>ウォーターハンマーとは</a:t>
            </a:r>
            <a:endParaRPr kumimoji="1" lang="ja-JP" altLang="en-US" sz="1050" dirty="0">
              <a:latin typeface="+mn-ea"/>
            </a:endParaRPr>
          </a:p>
        </p:txBody>
      </p:sp>
    </p:spTree>
    <p:extLst>
      <p:ext uri="{BB962C8B-B14F-4D97-AF65-F5344CB8AC3E}">
        <p14:creationId xmlns:p14="http://schemas.microsoft.com/office/powerpoint/2010/main" val="163915857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13981</TotalTime>
  <Words>435</Words>
  <Application>Microsoft Office PowerPoint</Application>
  <PresentationFormat>ワイド画面</PresentationFormat>
  <Paragraphs>124</Paragraphs>
  <Slides>6</Slides>
  <Notes>0</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6</vt:i4>
      </vt:variant>
    </vt:vector>
  </HeadingPairs>
  <TitlesOfParts>
    <vt:vector size="13" baseType="lpstr">
      <vt:lpstr>ＭＳ Ｐゴシック</vt:lpstr>
      <vt:lpstr>游ゴシック</vt:lpstr>
      <vt:lpstr>Arial</vt:lpstr>
      <vt:lpstr>Calibri</vt:lpstr>
      <vt:lpstr>Calibri Light</vt:lpstr>
      <vt:lpstr>Office テーマ</vt:lpstr>
      <vt:lpstr>Worksheet</vt:lpstr>
      <vt:lpstr>流量計測応用講座  </vt:lpstr>
      <vt:lpstr>目次</vt:lpstr>
      <vt:lpstr>蒸気流量計測の目的</vt:lpstr>
      <vt:lpstr>蒸気の種類</vt:lpstr>
      <vt:lpstr>飽和蒸気と過熱蒸気</vt:lpstr>
      <vt:lpstr>ウォーターハンマー：現象と対策</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大木雄一</dc:creator>
  <cp:lastModifiedBy>satori toshio</cp:lastModifiedBy>
  <cp:revision>1013</cp:revision>
  <cp:lastPrinted>2017-01-11T00:50:17Z</cp:lastPrinted>
  <dcterms:created xsi:type="dcterms:W3CDTF">2016-12-14T00:43:54Z</dcterms:created>
  <dcterms:modified xsi:type="dcterms:W3CDTF">2019-03-15T10:45:28Z</dcterms:modified>
</cp:coreProperties>
</file>